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623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290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0076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5801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95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460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67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061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3050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2616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2236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2301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4214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6426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254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277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494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doc.pub/download/data-structures-treesppt-k546ywkkr9n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46988"/>
            <a:ext cx="9144000" cy="1983105"/>
            <a:chOff x="0" y="1046988"/>
            <a:chExt cx="9144000" cy="1983105"/>
          </a:xfrm>
        </p:grpSpPr>
        <p:sp>
          <p:nvSpPr>
            <p:cNvPr id="3" name="object 3"/>
            <p:cNvSpPr/>
            <p:nvPr/>
          </p:nvSpPr>
          <p:spPr>
            <a:xfrm>
              <a:off x="0" y="1524000"/>
              <a:ext cx="9144000" cy="152400"/>
            </a:xfrm>
            <a:custGeom>
              <a:avLst/>
              <a:gdLst/>
              <a:ahLst/>
              <a:cxnLst/>
              <a:rect l="l" t="t" r="r" b="b"/>
              <a:pathLst>
                <a:path w="9144000" h="152400">
                  <a:moveTo>
                    <a:pt x="91440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9144000" y="1524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D7B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3884" y="1046988"/>
              <a:ext cx="2808732" cy="1982724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762000" y="6858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hlinkClick r:id="rId3"/>
              </a:rPr>
              <a:t> </a:t>
            </a:r>
            <a:r>
              <a:rPr lang="en-IN" sz="800" dirty="0" smtClean="0">
                <a:hlinkClick r:id="rId3"/>
              </a:rPr>
              <a:t>Source- Download PDF - Data Structures-trees.ppt [k546ywkkr9n8] (idoc.pub)</a:t>
            </a:r>
            <a:endParaRPr lang="en-IN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5935" y="344424"/>
            <a:ext cx="4311396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21282"/>
            <a:ext cx="7852409" cy="81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105"/>
              </a:spcBef>
              <a:tabLst>
                <a:tab pos="4241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b="1" dirty="0">
                <a:latin typeface="Times New Roman"/>
                <a:cs typeface="Times New Roman"/>
              </a:rPr>
              <a:t>Chapter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10.</a:t>
            </a:r>
            <a:r>
              <a:rPr sz="2600" b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Data</a:t>
            </a:r>
            <a:r>
              <a:rPr sz="2600" b="1" i="1" spc="-1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Abstraction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&amp; Problem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Solving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spc="-20" dirty="0">
                <a:latin typeface="Times New Roman"/>
                <a:cs typeface="Times New Roman"/>
              </a:rPr>
              <a:t>with </a:t>
            </a:r>
            <a:r>
              <a:rPr sz="2600" b="1" i="1" dirty="0">
                <a:latin typeface="Times New Roman"/>
                <a:cs typeface="Times New Roman"/>
              </a:rPr>
              <a:t>C++,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100" b="1" dirty="0">
                <a:latin typeface="Palatino Linotype"/>
                <a:cs typeface="Palatino Linotype"/>
              </a:rPr>
              <a:t>Fifth</a:t>
            </a:r>
            <a:r>
              <a:rPr sz="2100" b="1" spc="-20" dirty="0">
                <a:latin typeface="Palatino Linotype"/>
                <a:cs typeface="Palatino Linotype"/>
              </a:rPr>
              <a:t> </a:t>
            </a:r>
            <a:r>
              <a:rPr sz="2100" b="1" dirty="0">
                <a:latin typeface="Palatino Linotype"/>
                <a:cs typeface="Palatino Linotype"/>
              </a:rPr>
              <a:t>Edition</a:t>
            </a:r>
            <a:r>
              <a:rPr sz="2100" b="1" dirty="0">
                <a:latin typeface="Times New Roman"/>
                <a:cs typeface="Times New Roman"/>
              </a:rPr>
              <a:t>.</a:t>
            </a:r>
            <a:r>
              <a:rPr sz="2100" b="1" spc="15" dirty="0">
                <a:latin typeface="Times New Roman"/>
                <a:cs typeface="Times New Roman"/>
              </a:rPr>
              <a:t> </a:t>
            </a:r>
            <a:r>
              <a:rPr sz="2100" b="1" dirty="0">
                <a:latin typeface="Times New Roman"/>
                <a:cs typeface="Times New Roman"/>
              </a:rPr>
              <a:t>by</a:t>
            </a:r>
            <a:r>
              <a:rPr sz="2100" b="1" spc="-20" dirty="0">
                <a:latin typeface="Times New Roman"/>
                <a:cs typeface="Times New Roman"/>
              </a:rPr>
              <a:t> </a:t>
            </a:r>
            <a:r>
              <a:rPr sz="2100" b="1" dirty="0">
                <a:latin typeface="Times New Roman"/>
                <a:cs typeface="Times New Roman"/>
              </a:rPr>
              <a:t>Frank</a:t>
            </a:r>
            <a:r>
              <a:rPr sz="2100" b="1" spc="-35" dirty="0">
                <a:latin typeface="Times New Roman"/>
                <a:cs typeface="Times New Roman"/>
              </a:rPr>
              <a:t> </a:t>
            </a:r>
            <a:r>
              <a:rPr sz="2100" b="1" dirty="0">
                <a:latin typeface="Times New Roman"/>
                <a:cs typeface="Times New Roman"/>
              </a:rPr>
              <a:t>M.</a:t>
            </a:r>
            <a:r>
              <a:rPr sz="2100" b="1" spc="-10" dirty="0">
                <a:latin typeface="Times New Roman"/>
                <a:cs typeface="Times New Roman"/>
              </a:rPr>
              <a:t> Carrano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2239" y="344424"/>
            <a:ext cx="4017264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6900" y="1216446"/>
            <a:ext cx="667702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000" dirty="0">
                <a:solidFill>
                  <a:srgbClr val="C8C2D1"/>
                </a:solidFill>
              </a:rPr>
              <a:t>Trees</a:t>
            </a:r>
            <a:r>
              <a:rPr sz="2000" spc="125" dirty="0">
                <a:solidFill>
                  <a:srgbClr val="C8C2D1"/>
                </a:solidFill>
              </a:rPr>
              <a:t> </a:t>
            </a:r>
            <a:r>
              <a:rPr sz="2000" dirty="0">
                <a:solidFill>
                  <a:srgbClr val="C8C2D1"/>
                </a:solidFill>
              </a:rPr>
              <a:t>are</a:t>
            </a:r>
            <a:r>
              <a:rPr sz="2000" spc="135" dirty="0">
                <a:solidFill>
                  <a:srgbClr val="C8C2D1"/>
                </a:solidFill>
              </a:rPr>
              <a:t> </a:t>
            </a:r>
            <a:r>
              <a:rPr sz="2000" dirty="0">
                <a:solidFill>
                  <a:srgbClr val="C8C2D1"/>
                </a:solidFill>
              </a:rPr>
              <a:t>composed</a:t>
            </a:r>
            <a:r>
              <a:rPr sz="2000" spc="135" dirty="0">
                <a:solidFill>
                  <a:srgbClr val="C8C2D1"/>
                </a:solidFill>
              </a:rPr>
              <a:t> </a:t>
            </a:r>
            <a:r>
              <a:rPr sz="2000" spc="55" dirty="0">
                <a:solidFill>
                  <a:srgbClr val="C8C2D1"/>
                </a:solidFill>
              </a:rPr>
              <a:t>of</a:t>
            </a:r>
            <a:r>
              <a:rPr sz="2000" spc="155" dirty="0">
                <a:solidFill>
                  <a:srgbClr val="C8C2D1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nodes</a:t>
            </a:r>
            <a:r>
              <a:rPr sz="2000" spc="145" dirty="0">
                <a:solidFill>
                  <a:srgbClr val="FF0000"/>
                </a:solidFill>
              </a:rPr>
              <a:t> </a:t>
            </a:r>
            <a:r>
              <a:rPr sz="2000" spc="75" dirty="0">
                <a:solidFill>
                  <a:srgbClr val="C8C2D1"/>
                </a:solidFill>
              </a:rPr>
              <a:t>and</a:t>
            </a:r>
            <a:r>
              <a:rPr sz="2000" spc="140" dirty="0">
                <a:solidFill>
                  <a:srgbClr val="C8C2D1"/>
                </a:solidFill>
              </a:rPr>
              <a:t> </a:t>
            </a:r>
            <a:r>
              <a:rPr sz="2000" spc="-10" dirty="0">
                <a:solidFill>
                  <a:srgbClr val="FF0000"/>
                </a:solidFill>
              </a:rPr>
              <a:t>edges</a:t>
            </a:r>
            <a:endParaRPr sz="2000" dirty="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900" y="1571173"/>
            <a:ext cx="7322184" cy="236029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Trees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are 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hierarchical</a:t>
            </a:r>
            <a:endParaRPr sz="2800">
              <a:latin typeface="Cambria"/>
              <a:cs typeface="Cambria"/>
            </a:endParaRPr>
          </a:p>
          <a:p>
            <a:pPr marL="744220" indent="-282575">
              <a:lnSpc>
                <a:spcPct val="100000"/>
              </a:lnSpc>
              <a:spcBef>
                <a:spcPts val="615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Parent-</a:t>
            </a:r>
            <a:r>
              <a:rPr sz="2400" spc="50" dirty="0">
                <a:solidFill>
                  <a:srgbClr val="C8C2D1"/>
                </a:solidFill>
                <a:latin typeface="Cambria"/>
                <a:cs typeface="Cambria"/>
              </a:rPr>
              <a:t>child</a:t>
            </a:r>
            <a:r>
              <a:rPr sz="2400" spc="20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relationship</a:t>
            </a:r>
            <a:r>
              <a:rPr sz="2400" spc="20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between</a:t>
            </a:r>
            <a:r>
              <a:rPr sz="2400" spc="1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two</a:t>
            </a:r>
            <a:r>
              <a:rPr sz="2400" spc="1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endParaRPr sz="2400">
              <a:latin typeface="Cambria"/>
              <a:cs typeface="Cambria"/>
            </a:endParaRPr>
          </a:p>
          <a:p>
            <a:pPr marL="744220" indent="-282575">
              <a:lnSpc>
                <a:spcPct val="100000"/>
              </a:lnSpc>
              <a:spcBef>
                <a:spcPts val="58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Ancestor-descendant</a:t>
            </a:r>
            <a:r>
              <a:rPr sz="2400" spc="3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relationships</a:t>
            </a:r>
            <a:r>
              <a:rPr sz="2400" spc="3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65" dirty="0">
                <a:solidFill>
                  <a:srgbClr val="C8C2D1"/>
                </a:solidFill>
                <a:latin typeface="Cambria"/>
                <a:cs typeface="Cambria"/>
              </a:rPr>
              <a:t>among</a:t>
            </a:r>
            <a:r>
              <a:rPr sz="2400" spc="3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endParaRPr sz="2400">
              <a:latin typeface="Cambria"/>
              <a:cs typeface="Cambria"/>
            </a:endParaRPr>
          </a:p>
          <a:p>
            <a:pPr marL="424180" marR="1458595" indent="-412115">
              <a:lnSpc>
                <a:spcPct val="100000"/>
              </a:lnSpc>
              <a:spcBef>
                <a:spcPts val="630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Subtree</a:t>
            </a:r>
            <a:r>
              <a:rPr sz="28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8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8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tree:</a:t>
            </a:r>
            <a:r>
              <a:rPr sz="28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200" dirty="0">
                <a:solidFill>
                  <a:srgbClr val="C8C2D1"/>
                </a:solidFill>
                <a:latin typeface="Cambria"/>
                <a:cs typeface="Cambria"/>
              </a:rPr>
              <a:t>Any</a:t>
            </a:r>
            <a:r>
              <a:rPr sz="28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8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75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r>
              <a:rPr sz="28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-25" dirty="0">
                <a:solidFill>
                  <a:srgbClr val="C8C2D1"/>
                </a:solidFill>
                <a:latin typeface="Cambria"/>
                <a:cs typeface="Cambria"/>
              </a:rPr>
              <a:t>its 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descendants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8200" y="344424"/>
            <a:ext cx="6028055" cy="5110480"/>
            <a:chOff x="838200" y="344424"/>
            <a:chExt cx="6028055" cy="5110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2239" y="344424"/>
              <a:ext cx="4017264" cy="12527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1447799"/>
              <a:ext cx="1974850" cy="40068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200" y="2590800"/>
              <a:ext cx="1836801" cy="25146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41044" y="5609031"/>
            <a:ext cx="22231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4900" algn="l"/>
              </a:tabLst>
            </a:pP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sz="1400" b="1" i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10-</a:t>
            </a:r>
            <a:r>
              <a:rPr sz="1400" b="1" i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general</a:t>
            </a:r>
            <a:r>
              <a:rPr sz="1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tree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8828" y="5228082"/>
            <a:ext cx="9721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sz="1400" b="1" i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10-</a:t>
            </a:r>
            <a:r>
              <a:rPr sz="1400" b="1" i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8828" y="5583123"/>
            <a:ext cx="27647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subtree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tree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10-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2239" y="344424"/>
            <a:ext cx="4017264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07566"/>
            <a:ext cx="2360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55" dirty="0">
                <a:solidFill>
                  <a:srgbClr val="C8C2D1"/>
                </a:solidFill>
              </a:rPr>
              <a:t>General</a:t>
            </a:r>
            <a:r>
              <a:rPr spc="60" dirty="0">
                <a:solidFill>
                  <a:srgbClr val="C8C2D1"/>
                </a:solidFill>
              </a:rPr>
              <a:t> </a:t>
            </a:r>
            <a:r>
              <a:rPr spc="-20" dirty="0">
                <a:solidFill>
                  <a:srgbClr val="C8C2D1"/>
                </a:solidFill>
              </a:rPr>
              <a:t>tree</a:t>
            </a:r>
            <a:endParaRPr sz="18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2984" y="2109038"/>
            <a:ext cx="7084059" cy="1564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005" indent="-281940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400" spc="35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general</a:t>
            </a:r>
            <a:r>
              <a:rPr sz="24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4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spc="1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set</a:t>
            </a:r>
            <a:r>
              <a:rPr sz="24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5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one</a:t>
            </a:r>
            <a:r>
              <a:rPr sz="24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or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more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20" dirty="0">
                <a:solidFill>
                  <a:srgbClr val="C8C2D1"/>
                </a:solidFill>
                <a:latin typeface="Cambria"/>
                <a:cs typeface="Cambria"/>
              </a:rPr>
              <a:t>such</a:t>
            </a:r>
            <a:endParaRPr sz="2400">
              <a:latin typeface="Cambria"/>
              <a:cs typeface="Cambria"/>
            </a:endParaRPr>
          </a:p>
          <a:p>
            <a:pPr marL="294005">
              <a:lnSpc>
                <a:spcPct val="100000"/>
              </a:lnSpc>
            </a:pP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that</a:t>
            </a:r>
            <a:r>
              <a:rPr sz="24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spc="5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partitioned</a:t>
            </a:r>
            <a:r>
              <a:rPr sz="2400" spc="1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into</a:t>
            </a:r>
            <a:r>
              <a:rPr sz="24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disjoint</a:t>
            </a:r>
            <a:r>
              <a:rPr sz="24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subsets:</a:t>
            </a:r>
            <a:endParaRPr sz="2400">
              <a:latin typeface="Cambria"/>
              <a:cs typeface="Cambria"/>
            </a:endParaRPr>
          </a:p>
          <a:p>
            <a:pPr marL="559435" lvl="1" indent="-229235">
              <a:lnSpc>
                <a:spcPct val="100000"/>
              </a:lnSpc>
              <a:spcBef>
                <a:spcPts val="550"/>
              </a:spcBef>
              <a:buClr>
                <a:srgbClr val="FFFFFF"/>
              </a:buClr>
              <a:buSzPct val="93181"/>
              <a:buFont typeface="Wingdings"/>
              <a:buChar char=""/>
              <a:tabLst>
                <a:tab pos="560070" algn="l"/>
              </a:tabLst>
            </a:pPr>
            <a:r>
              <a:rPr sz="2200" spc="32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single</a:t>
            </a:r>
            <a:r>
              <a:rPr sz="22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2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,</a:t>
            </a:r>
            <a:r>
              <a:rPr sz="22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C8C2D1"/>
                </a:solidFill>
                <a:latin typeface="Cambria"/>
                <a:cs typeface="Cambria"/>
              </a:rPr>
              <a:t>root</a:t>
            </a:r>
            <a:endParaRPr sz="2200">
              <a:latin typeface="Cambria"/>
              <a:cs typeface="Cambria"/>
            </a:endParaRPr>
          </a:p>
          <a:p>
            <a:pPr marL="559435" lvl="1" indent="-229235">
              <a:lnSpc>
                <a:spcPct val="100000"/>
              </a:lnSpc>
              <a:spcBef>
                <a:spcPts val="525"/>
              </a:spcBef>
              <a:buClr>
                <a:srgbClr val="FFFFFF"/>
              </a:buClr>
              <a:buSzPct val="93181"/>
              <a:buFont typeface="Wingdings"/>
              <a:buChar char=""/>
              <a:tabLst>
                <a:tab pos="560070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Sets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that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are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general</a:t>
            </a:r>
            <a:r>
              <a:rPr sz="22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trees,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called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subtrees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endParaRPr sz="22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2239" y="344424"/>
            <a:ext cx="4017264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570989"/>
            <a:ext cx="284670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41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dirty="0">
                <a:solidFill>
                  <a:srgbClr val="C8C2D1"/>
                </a:solidFill>
              </a:rPr>
              <a:t>Parent</a:t>
            </a:r>
            <a:r>
              <a:rPr sz="2600" spc="145" dirty="0">
                <a:solidFill>
                  <a:srgbClr val="C8C2D1"/>
                </a:solidFill>
              </a:rPr>
              <a:t> </a:t>
            </a:r>
            <a:r>
              <a:rPr sz="2600" spc="50" dirty="0">
                <a:solidFill>
                  <a:srgbClr val="C8C2D1"/>
                </a:solidFill>
              </a:rPr>
              <a:t>of</a:t>
            </a:r>
            <a:r>
              <a:rPr sz="2600" spc="160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node</a:t>
            </a:r>
            <a:r>
              <a:rPr sz="2600" spc="180" dirty="0">
                <a:solidFill>
                  <a:srgbClr val="C8C2D1"/>
                </a:solidFill>
              </a:rPr>
              <a:t> </a:t>
            </a:r>
            <a:r>
              <a:rPr sz="26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6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1975350"/>
            <a:ext cx="7506970" cy="310705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744220" indent="-282575">
              <a:lnSpc>
                <a:spcPct val="100000"/>
              </a:lnSpc>
              <a:spcBef>
                <a:spcPts val="33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2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directly</a:t>
            </a:r>
            <a:r>
              <a:rPr sz="2200" spc="1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above</a:t>
            </a:r>
            <a:r>
              <a:rPr sz="22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200" spc="1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200" i="1" spc="9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</a:t>
            </a:r>
            <a:r>
              <a:rPr sz="22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endParaRPr sz="2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  <a:tabLst>
                <a:tab pos="4241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spc="135" dirty="0">
                <a:solidFill>
                  <a:srgbClr val="C8C2D1"/>
                </a:solidFill>
                <a:latin typeface="Cambria"/>
                <a:cs typeface="Cambria"/>
              </a:rPr>
              <a:t>Child</a:t>
            </a:r>
            <a:r>
              <a:rPr sz="26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5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6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5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6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600">
              <a:latin typeface="Palatino Linotype"/>
              <a:cs typeface="Palatino Linotype"/>
            </a:endParaRPr>
          </a:p>
          <a:p>
            <a:pPr marL="744220" indent="-282575">
              <a:lnSpc>
                <a:spcPct val="100000"/>
              </a:lnSpc>
              <a:spcBef>
                <a:spcPts val="290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200" spc="32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2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directly</a:t>
            </a:r>
            <a:r>
              <a:rPr sz="2200" spc="1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below</a:t>
            </a:r>
            <a:r>
              <a:rPr sz="22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200" spc="1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200" i="1" spc="8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</a:t>
            </a:r>
            <a:r>
              <a:rPr sz="22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endParaRPr sz="2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4241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spc="-20" dirty="0">
                <a:solidFill>
                  <a:srgbClr val="C8C2D1"/>
                </a:solidFill>
                <a:latin typeface="Cambria"/>
                <a:cs typeface="Cambria"/>
              </a:rPr>
              <a:t>Root</a:t>
            </a:r>
            <a:endParaRPr sz="2600">
              <a:latin typeface="Cambria"/>
              <a:cs typeface="Cambria"/>
            </a:endParaRPr>
          </a:p>
          <a:p>
            <a:pPr marL="744220" indent="-282575">
              <a:lnSpc>
                <a:spcPct val="100000"/>
              </a:lnSpc>
              <a:spcBef>
                <a:spcPts val="29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5" dirty="0">
                <a:solidFill>
                  <a:srgbClr val="C8C2D1"/>
                </a:solidFill>
                <a:latin typeface="Cambria"/>
                <a:cs typeface="Cambria"/>
              </a:rPr>
              <a:t>only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with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parent</a:t>
            </a:r>
            <a:endParaRPr sz="2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  <a:tabLst>
                <a:tab pos="4241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Subtree</a:t>
            </a:r>
            <a:r>
              <a:rPr sz="26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5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600" spc="1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600" spc="1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600">
              <a:latin typeface="Palatino Linotype"/>
              <a:cs typeface="Palatino Linotype"/>
            </a:endParaRPr>
          </a:p>
          <a:p>
            <a:pPr marL="744220" indent="-282575">
              <a:lnSpc>
                <a:spcPts val="2510"/>
              </a:lnSpc>
              <a:spcBef>
                <a:spcPts val="29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200" spc="32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that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consists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child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(if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any)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200" i="1" spc="4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5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endParaRPr sz="2200">
              <a:latin typeface="Cambria"/>
              <a:cs typeface="Cambria"/>
            </a:endParaRPr>
          </a:p>
          <a:p>
            <a:pPr marL="744220">
              <a:lnSpc>
                <a:spcPts val="2510"/>
              </a:lnSpc>
            </a:pPr>
            <a:r>
              <a:rPr sz="2200" spc="45" dirty="0">
                <a:solidFill>
                  <a:srgbClr val="C8C2D1"/>
                </a:solidFill>
                <a:latin typeface="Cambria"/>
                <a:cs typeface="Cambria"/>
              </a:rPr>
              <a:t>child’s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descendants</a:t>
            </a:r>
            <a:endParaRPr sz="2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2239" y="344424"/>
            <a:ext cx="4017264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566417"/>
            <a:ext cx="1120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40" dirty="0">
                <a:solidFill>
                  <a:srgbClr val="C8C2D1"/>
                </a:solidFill>
              </a:rPr>
              <a:t>Leaf</a:t>
            </a:r>
            <a:endParaRPr sz="18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1998844"/>
            <a:ext cx="5810885" cy="304101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744220" indent="-282575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spc="35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1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400" spc="1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with</a:t>
            </a:r>
            <a:r>
              <a:rPr sz="2400" spc="1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</a:t>
            </a:r>
            <a:r>
              <a:rPr sz="2400" spc="1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children</a:t>
            </a:r>
            <a:endParaRPr sz="2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Siblings</a:t>
            </a:r>
            <a:endParaRPr sz="2800">
              <a:latin typeface="Cambria"/>
              <a:cs typeface="Cambria"/>
            </a:endParaRPr>
          </a:p>
          <a:p>
            <a:pPr marL="744220" indent="-282575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spc="85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r>
              <a:rPr sz="24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with</a:t>
            </a:r>
            <a:r>
              <a:rPr sz="24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55" dirty="0">
                <a:solidFill>
                  <a:srgbClr val="C8C2D1"/>
                </a:solidFill>
                <a:latin typeface="Cambria"/>
                <a:cs typeface="Cambria"/>
              </a:rPr>
              <a:t>common</a:t>
            </a:r>
            <a:r>
              <a:rPr sz="24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parent</a:t>
            </a:r>
            <a:endParaRPr sz="2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09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Ancestor</a:t>
            </a:r>
            <a:r>
              <a:rPr sz="2800" spc="2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800" spc="25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800" spc="2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800">
              <a:latin typeface="Palatino Linotype"/>
              <a:cs typeface="Palatino Linotype"/>
            </a:endParaRPr>
          </a:p>
          <a:p>
            <a:pPr marL="744220" indent="-282575">
              <a:lnSpc>
                <a:spcPct val="100000"/>
              </a:lnSpc>
              <a:spcBef>
                <a:spcPts val="315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spc="35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4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on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4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path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from</a:t>
            </a:r>
            <a:r>
              <a:rPr sz="24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4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root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to</a:t>
            </a:r>
            <a:r>
              <a:rPr sz="2400" spc="1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4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Descendant</a:t>
            </a:r>
            <a:r>
              <a:rPr sz="2800" spc="2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800" spc="3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800" spc="3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800">
              <a:latin typeface="Palatino Linotype"/>
              <a:cs typeface="Palatino Linotype"/>
            </a:endParaRPr>
          </a:p>
          <a:p>
            <a:pPr marL="744220" indent="-282575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spc="35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4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on</a:t>
            </a:r>
            <a:r>
              <a:rPr sz="24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path</a:t>
            </a:r>
            <a:r>
              <a:rPr sz="24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from</a:t>
            </a:r>
            <a:r>
              <a:rPr sz="24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400" i="1" spc="7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to</a:t>
            </a:r>
            <a:r>
              <a:rPr sz="24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20" dirty="0">
                <a:solidFill>
                  <a:srgbClr val="C8C2D1"/>
                </a:solidFill>
                <a:latin typeface="Cambria"/>
                <a:cs typeface="Cambria"/>
              </a:rPr>
              <a:t>leaf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8795" y="344424"/>
            <a:ext cx="4265676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06042"/>
            <a:ext cx="78987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415" dirty="0">
                <a:solidFill>
                  <a:srgbClr val="C8C2D1"/>
                </a:solidFill>
              </a:rPr>
              <a:t>A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binary</a:t>
            </a:r>
            <a:r>
              <a:rPr spc="9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tree</a:t>
            </a:r>
            <a:r>
              <a:rPr spc="9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is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a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set</a:t>
            </a:r>
            <a:r>
              <a:rPr spc="120" dirty="0">
                <a:solidFill>
                  <a:srgbClr val="C8C2D1"/>
                </a:solidFill>
              </a:rPr>
              <a:t> </a:t>
            </a:r>
            <a:r>
              <a:rPr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i="1" spc="3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pc="55" dirty="0">
                <a:solidFill>
                  <a:srgbClr val="C8C2D1"/>
                </a:solidFill>
              </a:rPr>
              <a:t>of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nodes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such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that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spc="-10" dirty="0">
                <a:solidFill>
                  <a:srgbClr val="C8C2D1"/>
                </a:solidFill>
              </a:rPr>
              <a:t>either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2984" y="2035873"/>
            <a:ext cx="7028815" cy="20466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94005" indent="-281940">
              <a:lnSpc>
                <a:spcPct val="100000"/>
              </a:lnSpc>
              <a:spcBef>
                <a:spcPts val="675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spc="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55" dirty="0">
                <a:solidFill>
                  <a:srgbClr val="C8C2D1"/>
                </a:solidFill>
                <a:latin typeface="Cambria"/>
                <a:cs typeface="Cambria"/>
              </a:rPr>
              <a:t>empty,</a:t>
            </a:r>
            <a:r>
              <a:rPr sz="24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solidFill>
                  <a:srgbClr val="C8C2D1"/>
                </a:solidFill>
                <a:latin typeface="Cambria"/>
                <a:cs typeface="Cambria"/>
              </a:rPr>
              <a:t>or</a:t>
            </a:r>
            <a:endParaRPr sz="2400">
              <a:latin typeface="Cambria"/>
              <a:cs typeface="Cambria"/>
            </a:endParaRPr>
          </a:p>
          <a:p>
            <a:pPr marL="294005" indent="-281940">
              <a:lnSpc>
                <a:spcPct val="100000"/>
              </a:lnSpc>
              <a:spcBef>
                <a:spcPts val="58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spc="3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partitioned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into</a:t>
            </a:r>
            <a:r>
              <a:rPr sz="24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three</a:t>
            </a:r>
            <a:r>
              <a:rPr sz="24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disjoint</a:t>
            </a:r>
            <a:r>
              <a:rPr sz="24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subsets:</a:t>
            </a:r>
            <a:endParaRPr sz="2400">
              <a:latin typeface="Cambria"/>
              <a:cs typeface="Cambria"/>
            </a:endParaRPr>
          </a:p>
          <a:p>
            <a:pPr marL="559435" lvl="1" indent="-229235">
              <a:lnSpc>
                <a:spcPct val="100000"/>
              </a:lnSpc>
              <a:spcBef>
                <a:spcPts val="545"/>
              </a:spcBef>
              <a:buClr>
                <a:srgbClr val="FFFFFF"/>
              </a:buClr>
              <a:buSzPct val="93181"/>
              <a:buFont typeface="Wingdings"/>
              <a:buChar char=""/>
              <a:tabLst>
                <a:tab pos="560070" algn="l"/>
              </a:tabLst>
            </a:pPr>
            <a:r>
              <a:rPr sz="2200" spc="32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single</a:t>
            </a:r>
            <a:r>
              <a:rPr sz="22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2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,</a:t>
            </a:r>
            <a:r>
              <a:rPr sz="22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C8C2D1"/>
                </a:solidFill>
                <a:latin typeface="Cambria"/>
                <a:cs typeface="Cambria"/>
              </a:rPr>
              <a:t>root</a:t>
            </a:r>
            <a:endParaRPr sz="2200">
              <a:latin typeface="Cambria"/>
              <a:cs typeface="Cambria"/>
            </a:endParaRPr>
          </a:p>
          <a:p>
            <a:pPr marL="559435" lvl="1" indent="-229235">
              <a:lnSpc>
                <a:spcPts val="2635"/>
              </a:lnSpc>
              <a:spcBef>
                <a:spcPts val="545"/>
              </a:spcBef>
              <a:buClr>
                <a:srgbClr val="FFFFFF"/>
              </a:buClr>
              <a:buSzPct val="93181"/>
              <a:buFont typeface="Wingdings"/>
              <a:buChar char=""/>
              <a:tabLst>
                <a:tab pos="560070" algn="l"/>
              </a:tabLst>
            </a:pPr>
            <a:r>
              <a:rPr sz="2200" spc="55" dirty="0">
                <a:solidFill>
                  <a:srgbClr val="C8C2D1"/>
                </a:solidFill>
                <a:latin typeface="Cambria"/>
                <a:cs typeface="Cambria"/>
              </a:rPr>
              <a:t>Two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possibly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empty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sets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that</a:t>
            </a:r>
            <a:r>
              <a:rPr sz="2200" spc="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are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trees,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called</a:t>
            </a:r>
            <a:endParaRPr sz="2200">
              <a:latin typeface="Cambria"/>
              <a:cs typeface="Cambria"/>
            </a:endParaRPr>
          </a:p>
          <a:p>
            <a:pPr marL="559435">
              <a:lnSpc>
                <a:spcPts val="2635"/>
              </a:lnSpc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left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subtree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r>
              <a:rPr sz="2200" i="1" spc="1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right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subtree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endParaRPr sz="22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394715"/>
            <a:ext cx="7940040" cy="4229735"/>
            <a:chOff x="609600" y="394715"/>
            <a:chExt cx="7940040" cy="4229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292" y="394715"/>
              <a:ext cx="7737348" cy="11338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1447673"/>
              <a:ext cx="7772400" cy="317665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49300" y="4974793"/>
            <a:ext cx="400304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dirty="0">
                <a:solidFill>
                  <a:srgbClr val="C8C2D1"/>
                </a:solidFill>
                <a:latin typeface="Palatino Linotype"/>
                <a:cs typeface="Palatino Linotype"/>
              </a:rPr>
              <a:t>Figure</a:t>
            </a:r>
            <a:r>
              <a:rPr sz="1300" b="1" i="1" spc="1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1300" b="1" i="1" spc="-10" dirty="0">
                <a:solidFill>
                  <a:srgbClr val="C8C2D1"/>
                </a:solidFill>
                <a:latin typeface="Palatino Linotype"/>
                <a:cs typeface="Palatino Linotype"/>
              </a:rPr>
              <a:t>10-</a:t>
            </a:r>
            <a:r>
              <a:rPr sz="1300" b="1" i="1" dirty="0">
                <a:solidFill>
                  <a:srgbClr val="C8C2D1"/>
                </a:solidFill>
                <a:latin typeface="Palatino Linotype"/>
                <a:cs typeface="Palatino Linotype"/>
              </a:rPr>
              <a:t>3</a:t>
            </a:r>
            <a:r>
              <a:rPr sz="1300" b="1" i="1" spc="33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1300" dirty="0">
                <a:solidFill>
                  <a:srgbClr val="C8C2D1"/>
                </a:solidFill>
                <a:latin typeface="Cambria"/>
                <a:cs typeface="Cambria"/>
              </a:rPr>
              <a:t>(a)</a:t>
            </a:r>
            <a:r>
              <a:rPr sz="13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300" spc="105" dirty="0">
                <a:solidFill>
                  <a:srgbClr val="C8C2D1"/>
                </a:solidFill>
                <a:latin typeface="Cambria"/>
                <a:cs typeface="Cambria"/>
              </a:rPr>
              <a:t>An</a:t>
            </a:r>
            <a:r>
              <a:rPr sz="1300" spc="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300" dirty="0">
                <a:solidFill>
                  <a:srgbClr val="C8C2D1"/>
                </a:solidFill>
                <a:latin typeface="Cambria"/>
                <a:cs typeface="Cambria"/>
              </a:rPr>
              <a:t>organization</a:t>
            </a:r>
            <a:r>
              <a:rPr sz="13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300" dirty="0">
                <a:solidFill>
                  <a:srgbClr val="C8C2D1"/>
                </a:solidFill>
                <a:latin typeface="Cambria"/>
                <a:cs typeface="Cambria"/>
              </a:rPr>
              <a:t>chart;</a:t>
            </a:r>
            <a:r>
              <a:rPr sz="1300" spc="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300" spc="-10" dirty="0">
                <a:solidFill>
                  <a:srgbClr val="C8C2D1"/>
                </a:solidFill>
                <a:latin typeface="Cambria"/>
                <a:cs typeface="Cambria"/>
              </a:rPr>
              <a:t>(b)</a:t>
            </a:r>
            <a:r>
              <a:rPr sz="13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3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1300" spc="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300" dirty="0">
                <a:solidFill>
                  <a:srgbClr val="C8C2D1"/>
                </a:solidFill>
                <a:latin typeface="Cambria"/>
                <a:cs typeface="Cambria"/>
              </a:rPr>
              <a:t>family</a:t>
            </a:r>
            <a:r>
              <a:rPr sz="13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300" spc="-2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endParaRPr sz="1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345947"/>
            <a:ext cx="8077200" cy="5031105"/>
            <a:chOff x="609600" y="345947"/>
            <a:chExt cx="8077200" cy="5031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0532" y="345947"/>
              <a:ext cx="5442204" cy="12527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1524000"/>
              <a:ext cx="8077200" cy="385292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12140" y="5685231"/>
            <a:ext cx="49726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5535" algn="l"/>
              </a:tabLst>
            </a:pP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sz="1400" b="1" i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10-</a:t>
            </a:r>
            <a:r>
              <a:rPr sz="1400" b="1" i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Binary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trees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represent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algebraic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expressions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488" y="344424"/>
            <a:ext cx="6146292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07566"/>
            <a:ext cx="35991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415" dirty="0">
                <a:solidFill>
                  <a:srgbClr val="C8C2D1"/>
                </a:solidFill>
              </a:rPr>
              <a:t>A</a:t>
            </a:r>
            <a:r>
              <a:rPr spc="13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binary</a:t>
            </a:r>
            <a:r>
              <a:rPr spc="130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search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spc="-20" dirty="0">
                <a:solidFill>
                  <a:srgbClr val="C8C2D1"/>
                </a:solidFill>
              </a:rPr>
              <a:t>tree</a:t>
            </a:r>
            <a:endParaRPr sz="18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0284" y="2112086"/>
            <a:ext cx="7053580" cy="1964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6705" indent="-281940">
              <a:lnSpc>
                <a:spcPts val="2870"/>
              </a:lnSpc>
              <a:spcBef>
                <a:spcPts val="10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306705" algn="l"/>
                <a:tab pos="307340" algn="l"/>
              </a:tabLst>
            </a:pPr>
            <a:r>
              <a:rPr sz="2400" spc="35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that</a:t>
            </a:r>
            <a:r>
              <a:rPr sz="24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has</a:t>
            </a:r>
            <a:r>
              <a:rPr sz="24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4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60" dirty="0">
                <a:solidFill>
                  <a:srgbClr val="C8C2D1"/>
                </a:solidFill>
                <a:latin typeface="Cambria"/>
                <a:cs typeface="Cambria"/>
              </a:rPr>
              <a:t>following</a:t>
            </a:r>
            <a:r>
              <a:rPr sz="24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properties</a:t>
            </a:r>
            <a:r>
              <a:rPr sz="24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solidFill>
                  <a:srgbClr val="C8C2D1"/>
                </a:solidFill>
                <a:latin typeface="Cambria"/>
                <a:cs typeface="Cambria"/>
              </a:rPr>
              <a:t>for</a:t>
            </a:r>
            <a:endParaRPr sz="2400">
              <a:latin typeface="Cambria"/>
              <a:cs typeface="Cambria"/>
            </a:endParaRPr>
          </a:p>
          <a:p>
            <a:pPr marL="306705">
              <a:lnSpc>
                <a:spcPts val="2870"/>
              </a:lnSpc>
            </a:pP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each</a:t>
            </a:r>
            <a:r>
              <a:rPr sz="2400" spc="1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400" spc="1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spc="-6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400">
              <a:latin typeface="Palatino Linotype"/>
              <a:cs typeface="Palatino Linotype"/>
            </a:endParaRPr>
          </a:p>
          <a:p>
            <a:pPr marL="572135" lvl="1" indent="-229235">
              <a:lnSpc>
                <a:spcPct val="100000"/>
              </a:lnSpc>
              <a:spcBef>
                <a:spcPts val="550"/>
              </a:spcBef>
              <a:buClr>
                <a:srgbClr val="FFFFFF"/>
              </a:buClr>
              <a:buSzPct val="93181"/>
              <a:buFont typeface="Wingdings"/>
              <a:buChar char=""/>
              <a:tabLst>
                <a:tab pos="572770" algn="l"/>
              </a:tabLst>
            </a:pP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’s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value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&gt;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all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values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</a:t>
            </a:r>
            <a:r>
              <a:rPr sz="22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’s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left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subtree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spc="-25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175" i="1" spc="-37" baseline="-21072" dirty="0">
                <a:solidFill>
                  <a:srgbClr val="C8C2D1"/>
                </a:solidFill>
                <a:latin typeface="Palatino Linotype"/>
                <a:cs typeface="Palatino Linotype"/>
              </a:rPr>
              <a:t>L</a:t>
            </a:r>
            <a:endParaRPr sz="2175" baseline="-21072">
              <a:latin typeface="Palatino Linotype"/>
              <a:cs typeface="Palatino Linotype"/>
            </a:endParaRPr>
          </a:p>
          <a:p>
            <a:pPr marL="572135" lvl="1" indent="-229235">
              <a:lnSpc>
                <a:spcPct val="100000"/>
              </a:lnSpc>
              <a:spcBef>
                <a:spcPts val="525"/>
              </a:spcBef>
              <a:buClr>
                <a:srgbClr val="FFFFFF"/>
              </a:buClr>
              <a:buSzPct val="93181"/>
              <a:buFont typeface="Wingdings"/>
              <a:buChar char=""/>
              <a:tabLst>
                <a:tab pos="572770" algn="l"/>
              </a:tabLst>
            </a:pP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’s</a:t>
            </a:r>
            <a:r>
              <a:rPr sz="22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value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&lt;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all</a:t>
            </a:r>
            <a:r>
              <a:rPr sz="22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values</a:t>
            </a:r>
            <a:r>
              <a:rPr sz="22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</a:t>
            </a:r>
            <a:r>
              <a:rPr sz="22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’s</a:t>
            </a:r>
            <a:r>
              <a:rPr sz="22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right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subtree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spc="-25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175" i="1" spc="-37" baseline="-21072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endParaRPr sz="2175" baseline="-21072">
              <a:latin typeface="Palatino Linotype"/>
              <a:cs typeface="Palatino Linotype"/>
            </a:endParaRPr>
          </a:p>
          <a:p>
            <a:pPr marL="572135" lvl="1" indent="-229235">
              <a:lnSpc>
                <a:spcPct val="100000"/>
              </a:lnSpc>
              <a:spcBef>
                <a:spcPts val="530"/>
              </a:spcBef>
              <a:buClr>
                <a:srgbClr val="FFFFFF"/>
              </a:buClr>
              <a:buSzPct val="93181"/>
              <a:buFont typeface="Wingdings"/>
              <a:buChar char=""/>
              <a:tabLst>
                <a:tab pos="572770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Both</a:t>
            </a:r>
            <a:r>
              <a:rPr sz="2200" spc="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175" i="1" baseline="-21072" dirty="0">
                <a:solidFill>
                  <a:srgbClr val="C8C2D1"/>
                </a:solidFill>
                <a:latin typeface="Palatino Linotype"/>
                <a:cs typeface="Palatino Linotype"/>
              </a:rPr>
              <a:t>L</a:t>
            </a:r>
            <a:r>
              <a:rPr sz="2175" i="1" spc="292" baseline="-21072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r>
              <a:rPr sz="22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175" i="1" baseline="-21072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r>
              <a:rPr sz="2175" i="1" spc="292" baseline="-21072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are</a:t>
            </a:r>
            <a:r>
              <a:rPr sz="22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2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search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trees</a:t>
            </a:r>
            <a:endParaRPr sz="2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488" y="345947"/>
            <a:ext cx="6146292" cy="12527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2140" y="2560447"/>
            <a:ext cx="2381885" cy="594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sz="1400" b="1" i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10-</a:t>
            </a:r>
            <a:r>
              <a:rPr sz="1400" b="1" i="1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binary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search</a:t>
            </a:r>
            <a:r>
              <a:rPr sz="14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tree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names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24200" y="2133473"/>
            <a:ext cx="5181600" cy="305282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3560" y="345947"/>
            <a:ext cx="5756147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2004" y="1642617"/>
            <a:ext cx="28816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3545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95" dirty="0">
                <a:solidFill>
                  <a:srgbClr val="C8C2D1"/>
                </a:solidFill>
              </a:rPr>
              <a:t>Height</a:t>
            </a:r>
            <a:r>
              <a:rPr spc="85" dirty="0">
                <a:solidFill>
                  <a:srgbClr val="C8C2D1"/>
                </a:solidFill>
              </a:rPr>
              <a:t> </a:t>
            </a:r>
            <a:r>
              <a:rPr spc="55" dirty="0">
                <a:solidFill>
                  <a:srgbClr val="C8C2D1"/>
                </a:solidFill>
              </a:rPr>
              <a:t>of</a:t>
            </a:r>
            <a:r>
              <a:rPr spc="9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a</a:t>
            </a:r>
            <a:r>
              <a:rPr spc="110" dirty="0">
                <a:solidFill>
                  <a:srgbClr val="C8C2D1"/>
                </a:solidFill>
              </a:rPr>
              <a:t> </a:t>
            </a:r>
            <a:r>
              <a:rPr spc="-20" dirty="0">
                <a:solidFill>
                  <a:srgbClr val="C8C2D1"/>
                </a:solidFill>
              </a:rPr>
              <a:t>tree</a:t>
            </a:r>
            <a:endParaRPr sz="18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1533" y="2109038"/>
            <a:ext cx="6990715" cy="139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640" indent="-281940">
              <a:lnSpc>
                <a:spcPts val="2735"/>
              </a:lnSpc>
              <a:spcBef>
                <a:spcPts val="10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400" spc="85" dirty="0">
                <a:solidFill>
                  <a:srgbClr val="C8C2D1"/>
                </a:solidFill>
                <a:latin typeface="Cambria"/>
                <a:cs typeface="Cambria"/>
              </a:rPr>
              <a:t>Number</a:t>
            </a:r>
            <a:r>
              <a:rPr sz="24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5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4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r>
              <a:rPr sz="24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55" dirty="0">
                <a:solidFill>
                  <a:srgbClr val="C8C2D1"/>
                </a:solidFill>
                <a:latin typeface="Cambria"/>
                <a:cs typeface="Cambria"/>
              </a:rPr>
              <a:t>along</a:t>
            </a:r>
            <a:r>
              <a:rPr sz="2400" spc="1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400" spc="1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longest</a:t>
            </a:r>
            <a:r>
              <a:rPr sz="2400" spc="1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path</a:t>
            </a:r>
            <a:r>
              <a:rPr sz="24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from</a:t>
            </a:r>
            <a:r>
              <a:rPr sz="24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endParaRPr sz="2400">
              <a:latin typeface="Cambria"/>
              <a:cs typeface="Cambria"/>
            </a:endParaRPr>
          </a:p>
          <a:p>
            <a:pPr marL="294640">
              <a:lnSpc>
                <a:spcPts val="2735"/>
              </a:lnSpc>
            </a:pP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root</a:t>
            </a:r>
            <a:r>
              <a:rPr sz="24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to</a:t>
            </a:r>
            <a:r>
              <a:rPr sz="24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20" dirty="0">
                <a:solidFill>
                  <a:srgbClr val="C8C2D1"/>
                </a:solidFill>
                <a:latin typeface="Cambria"/>
                <a:cs typeface="Cambria"/>
              </a:rPr>
              <a:t>leaf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>
              <a:latin typeface="Cambria"/>
              <a:cs typeface="Cambria"/>
            </a:endParaRPr>
          </a:p>
          <a:p>
            <a:pPr marL="203200">
              <a:lnSpc>
                <a:spcPct val="100000"/>
              </a:lnSpc>
              <a:tabLst>
                <a:tab pos="3015615" algn="l"/>
                <a:tab pos="4430395" algn="l"/>
              </a:tabLst>
            </a:pPr>
            <a:r>
              <a:rPr sz="2000" spc="65" dirty="0">
                <a:solidFill>
                  <a:srgbClr val="C8C2D1"/>
                </a:solidFill>
                <a:latin typeface="Cambria"/>
                <a:cs typeface="Cambria"/>
              </a:rPr>
              <a:t>Height </a:t>
            </a:r>
            <a:r>
              <a:rPr sz="2000" spc="-60" dirty="0">
                <a:solidFill>
                  <a:srgbClr val="C8C2D1"/>
                </a:solidFill>
                <a:latin typeface="Cambria"/>
                <a:cs typeface="Cambria"/>
              </a:rPr>
              <a:t>3</a:t>
            </a:r>
            <a:r>
              <a:rPr sz="2000" dirty="0">
                <a:solidFill>
                  <a:srgbClr val="C8C2D1"/>
                </a:solidFill>
                <a:latin typeface="Cambria"/>
                <a:cs typeface="Cambria"/>
              </a:rPr>
              <a:t>	</a:t>
            </a:r>
            <a:r>
              <a:rPr sz="2000" spc="7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000" spc="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000" spc="-50" dirty="0">
                <a:solidFill>
                  <a:srgbClr val="C8C2D1"/>
                </a:solidFill>
                <a:latin typeface="Cambria"/>
                <a:cs typeface="Cambria"/>
              </a:rPr>
              <a:t>5</a:t>
            </a:r>
            <a:r>
              <a:rPr sz="2000" dirty="0">
                <a:solidFill>
                  <a:srgbClr val="C8C2D1"/>
                </a:solidFill>
                <a:latin typeface="Cambria"/>
                <a:cs typeface="Cambria"/>
              </a:rPr>
              <a:t>	</a:t>
            </a:r>
            <a:r>
              <a:rPr sz="2000" spc="7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000" spc="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000" spc="-50" dirty="0">
                <a:solidFill>
                  <a:srgbClr val="C8C2D1"/>
                </a:solidFill>
                <a:latin typeface="Cambria"/>
                <a:cs typeface="Cambria"/>
              </a:rPr>
              <a:t>7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38009" y="4313301"/>
            <a:ext cx="158178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sz="1400" b="1" i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10-</a:t>
            </a:r>
            <a:r>
              <a:rPr sz="1400" b="1" i="1" spc="-5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Binary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trees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66400"/>
              </a:lnSpc>
              <a:spcBef>
                <a:spcPts val="1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same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nodes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but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different heights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895725"/>
            <a:ext cx="5105400" cy="23526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3560" y="345947"/>
            <a:ext cx="5756147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2004" y="1952066"/>
            <a:ext cx="448627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3545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spc="65" dirty="0">
                <a:solidFill>
                  <a:srgbClr val="C8C2D1"/>
                </a:solidFill>
              </a:rPr>
              <a:t>Level</a:t>
            </a:r>
            <a:r>
              <a:rPr sz="2600" spc="95" dirty="0">
                <a:solidFill>
                  <a:srgbClr val="C8C2D1"/>
                </a:solidFill>
              </a:rPr>
              <a:t> </a:t>
            </a:r>
            <a:r>
              <a:rPr sz="2600" spc="50" dirty="0">
                <a:solidFill>
                  <a:srgbClr val="C8C2D1"/>
                </a:solidFill>
              </a:rPr>
              <a:t>of</a:t>
            </a:r>
            <a:r>
              <a:rPr sz="2600" spc="100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a</a:t>
            </a:r>
            <a:r>
              <a:rPr sz="2600" spc="110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node</a:t>
            </a:r>
            <a:r>
              <a:rPr sz="2600" spc="80" dirty="0">
                <a:solidFill>
                  <a:srgbClr val="C8C2D1"/>
                </a:solidFill>
              </a:rPr>
              <a:t> </a:t>
            </a:r>
            <a:r>
              <a:rPr sz="26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600" i="1" spc="2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600" dirty="0">
                <a:solidFill>
                  <a:srgbClr val="C8C2D1"/>
                </a:solidFill>
              </a:rPr>
              <a:t>in</a:t>
            </a:r>
            <a:r>
              <a:rPr sz="2600" spc="100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a</a:t>
            </a:r>
            <a:r>
              <a:rPr sz="2600" spc="95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tree</a:t>
            </a:r>
            <a:r>
              <a:rPr sz="2600" spc="90" dirty="0">
                <a:solidFill>
                  <a:srgbClr val="C8C2D1"/>
                </a:solidFill>
              </a:rPr>
              <a:t> </a:t>
            </a:r>
            <a:r>
              <a:rPr sz="26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endParaRPr sz="26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2352573"/>
            <a:ext cx="7318375" cy="289750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743585" indent="-282575">
              <a:lnSpc>
                <a:spcPct val="100000"/>
              </a:lnSpc>
              <a:spcBef>
                <a:spcPts val="3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3585" algn="l"/>
                <a:tab pos="744220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200" i="1" spc="3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root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,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it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at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level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50" dirty="0">
                <a:solidFill>
                  <a:srgbClr val="C8C2D1"/>
                </a:solidFill>
                <a:latin typeface="Cambria"/>
                <a:cs typeface="Cambria"/>
              </a:rPr>
              <a:t>1</a:t>
            </a:r>
            <a:endParaRPr sz="2200">
              <a:latin typeface="Cambria"/>
              <a:cs typeface="Cambria"/>
            </a:endParaRPr>
          </a:p>
          <a:p>
            <a:pPr marL="743585" marR="225425" indent="-281940">
              <a:lnSpc>
                <a:spcPts val="2380"/>
              </a:lnSpc>
              <a:spcBef>
                <a:spcPts val="560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3585" algn="l"/>
                <a:tab pos="744220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200" i="1" spc="2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not</a:t>
            </a:r>
            <a:r>
              <a:rPr sz="2200" spc="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root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,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level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1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greater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than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5" dirty="0">
                <a:solidFill>
                  <a:srgbClr val="C8C2D1"/>
                </a:solidFill>
                <a:latin typeface="Cambria"/>
                <a:cs typeface="Cambria"/>
              </a:rPr>
              <a:t>the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level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2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parent</a:t>
            </a:r>
            <a:endParaRPr sz="2200">
              <a:latin typeface="Cambria"/>
              <a:cs typeface="Cambria"/>
            </a:endParaRPr>
          </a:p>
          <a:p>
            <a:pPr marL="423545" marR="5080" indent="-411480">
              <a:lnSpc>
                <a:spcPts val="2810"/>
              </a:lnSpc>
              <a:spcBef>
                <a:spcPts val="595"/>
              </a:spcBef>
              <a:tabLst>
                <a:tab pos="423545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spc="95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6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5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6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6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6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600" i="1" spc="-1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600" spc="55" dirty="0">
                <a:solidFill>
                  <a:srgbClr val="C8C2D1"/>
                </a:solidFill>
                <a:latin typeface="Cambria"/>
                <a:cs typeface="Cambria"/>
              </a:rPr>
              <a:t>defined</a:t>
            </a:r>
            <a:r>
              <a:rPr sz="26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in</a:t>
            </a:r>
            <a:r>
              <a:rPr sz="26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terms</a:t>
            </a:r>
            <a:r>
              <a:rPr sz="2600" spc="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5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6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6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-10" dirty="0">
                <a:solidFill>
                  <a:srgbClr val="C8C2D1"/>
                </a:solidFill>
                <a:latin typeface="Cambria"/>
                <a:cs typeface="Cambria"/>
              </a:rPr>
              <a:t>levels </a:t>
            </a:r>
            <a:r>
              <a:rPr sz="2600" spc="5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6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6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-1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endParaRPr sz="2600">
              <a:latin typeface="Cambria"/>
              <a:cs typeface="Cambria"/>
            </a:endParaRPr>
          </a:p>
          <a:p>
            <a:pPr marL="743585" indent="-282575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3585" algn="l"/>
                <a:tab pos="744220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200" i="1" spc="4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empty,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50" dirty="0">
                <a:solidFill>
                  <a:srgbClr val="C8C2D1"/>
                </a:solidFill>
                <a:latin typeface="Cambria"/>
                <a:cs typeface="Cambria"/>
              </a:rPr>
              <a:t>0</a:t>
            </a:r>
            <a:endParaRPr sz="2200">
              <a:latin typeface="Cambria"/>
              <a:cs typeface="Cambria"/>
            </a:endParaRPr>
          </a:p>
          <a:p>
            <a:pPr marL="743585" indent="-282575">
              <a:lnSpc>
                <a:spcPts val="2510"/>
              </a:lnSpc>
              <a:spcBef>
                <a:spcPts val="2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3585" algn="l"/>
                <a:tab pos="744220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200" i="1" spc="5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not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empty,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equal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to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5" dirty="0">
                <a:solidFill>
                  <a:srgbClr val="C8C2D1"/>
                </a:solidFill>
                <a:latin typeface="Cambria"/>
                <a:cs typeface="Cambria"/>
              </a:rPr>
              <a:t>maximum</a:t>
            </a:r>
            <a:endParaRPr sz="2200">
              <a:latin typeface="Cambria"/>
              <a:cs typeface="Cambria"/>
            </a:endParaRPr>
          </a:p>
          <a:p>
            <a:pPr marL="743585">
              <a:lnSpc>
                <a:spcPts val="2510"/>
              </a:lnSpc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level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2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endParaRPr sz="2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3560" y="344424"/>
            <a:ext cx="5756147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07566"/>
            <a:ext cx="53676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415" dirty="0">
                <a:solidFill>
                  <a:srgbClr val="C8C2D1"/>
                </a:solidFill>
              </a:rPr>
              <a:t>A</a:t>
            </a:r>
            <a:r>
              <a:rPr spc="22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recursive</a:t>
            </a:r>
            <a:r>
              <a:rPr spc="204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definition</a:t>
            </a:r>
            <a:r>
              <a:rPr spc="229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of</a:t>
            </a:r>
            <a:r>
              <a:rPr spc="229" dirty="0">
                <a:solidFill>
                  <a:srgbClr val="C8C2D1"/>
                </a:solidFill>
              </a:rPr>
              <a:t> </a:t>
            </a:r>
            <a:r>
              <a:rPr spc="-10" dirty="0">
                <a:solidFill>
                  <a:srgbClr val="C8C2D1"/>
                </a:solidFill>
              </a:rPr>
              <a:t>height</a:t>
            </a:r>
            <a:endParaRPr sz="18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0284" y="2035873"/>
            <a:ext cx="5798820" cy="245872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06705" indent="-281940">
              <a:lnSpc>
                <a:spcPct val="100000"/>
              </a:lnSpc>
              <a:spcBef>
                <a:spcPts val="675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306705" algn="l"/>
                <a:tab pos="307340" algn="l"/>
              </a:tabLst>
            </a:pP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4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spc="4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55" dirty="0">
                <a:solidFill>
                  <a:srgbClr val="C8C2D1"/>
                </a:solidFill>
                <a:latin typeface="Cambria"/>
                <a:cs typeface="Cambria"/>
              </a:rPr>
              <a:t>empty,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4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50" dirty="0">
                <a:solidFill>
                  <a:srgbClr val="C8C2D1"/>
                </a:solidFill>
                <a:latin typeface="Cambria"/>
                <a:cs typeface="Cambria"/>
              </a:rPr>
              <a:t>0</a:t>
            </a:r>
            <a:endParaRPr sz="2400">
              <a:latin typeface="Cambria"/>
              <a:cs typeface="Cambria"/>
            </a:endParaRPr>
          </a:p>
          <a:p>
            <a:pPr marL="306705" indent="-281940">
              <a:lnSpc>
                <a:spcPct val="100000"/>
              </a:lnSpc>
              <a:spcBef>
                <a:spcPts val="58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306705" algn="l"/>
                <a:tab pos="307340" algn="l"/>
              </a:tabLst>
            </a:pP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4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spc="2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not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50" dirty="0">
                <a:solidFill>
                  <a:srgbClr val="C8C2D1"/>
                </a:solidFill>
                <a:latin typeface="Cambria"/>
                <a:cs typeface="Cambria"/>
              </a:rPr>
              <a:t>empty,</a:t>
            </a:r>
            <a:endParaRPr sz="2400">
              <a:latin typeface="Cambria"/>
              <a:cs typeface="Cambria"/>
            </a:endParaRPr>
          </a:p>
          <a:p>
            <a:pPr marL="281305" algn="ctr">
              <a:lnSpc>
                <a:spcPct val="100000"/>
              </a:lnSpc>
              <a:spcBef>
                <a:spcPts val="575"/>
              </a:spcBef>
            </a:pPr>
            <a:r>
              <a:rPr sz="2400" i="1" spc="-10" dirty="0">
                <a:solidFill>
                  <a:srgbClr val="C8C2D1"/>
                </a:solidFill>
                <a:latin typeface="Palatino Linotype"/>
                <a:cs typeface="Palatino Linotype"/>
              </a:rPr>
              <a:t>height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(</a:t>
            </a:r>
            <a:r>
              <a:rPr sz="2400" i="1" spc="-10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)</a:t>
            </a:r>
            <a:r>
              <a:rPr sz="2400" spc="-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=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1</a:t>
            </a:r>
            <a:r>
              <a:rPr sz="2400" spc="-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+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max{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height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(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baseline="-20833" dirty="0">
                <a:solidFill>
                  <a:srgbClr val="C8C2D1"/>
                </a:solidFill>
                <a:latin typeface="Palatino Linotype"/>
                <a:cs typeface="Palatino Linotype"/>
              </a:rPr>
              <a:t>L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),</a:t>
            </a:r>
            <a:r>
              <a:rPr sz="2400" spc="-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spc="-10" dirty="0">
                <a:solidFill>
                  <a:srgbClr val="C8C2D1"/>
                </a:solidFill>
                <a:latin typeface="Palatino Linotype"/>
                <a:cs typeface="Palatino Linotype"/>
              </a:rPr>
              <a:t>height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(</a:t>
            </a:r>
            <a:r>
              <a:rPr sz="2400" i="1" spc="-10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spc="-15" baseline="-20833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)}</a:t>
            </a:r>
            <a:endParaRPr sz="2400">
              <a:latin typeface="Cambria"/>
              <a:cs typeface="Cambria"/>
            </a:endParaRPr>
          </a:p>
          <a:p>
            <a:pPr marL="513080" algn="ctr">
              <a:lnSpc>
                <a:spcPts val="2550"/>
              </a:lnSpc>
              <a:spcBef>
                <a:spcPts val="575"/>
              </a:spcBef>
            </a:pP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endParaRPr sz="2400">
              <a:latin typeface="Palatino Linotype"/>
              <a:cs typeface="Palatino Linotype"/>
            </a:endParaRPr>
          </a:p>
          <a:p>
            <a:pPr marL="458470" algn="ctr">
              <a:lnSpc>
                <a:spcPts val="2550"/>
              </a:lnSpc>
              <a:tabLst>
                <a:tab pos="948055" algn="l"/>
              </a:tabLst>
            </a:pPr>
            <a:r>
              <a:rPr sz="2400" spc="220" dirty="0">
                <a:solidFill>
                  <a:srgbClr val="C8C2D1"/>
                </a:solidFill>
                <a:latin typeface="Cambria"/>
                <a:cs typeface="Cambria"/>
              </a:rPr>
              <a:t>/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	</a:t>
            </a:r>
            <a:r>
              <a:rPr sz="2400" spc="220" dirty="0">
                <a:solidFill>
                  <a:srgbClr val="C8C2D1"/>
                </a:solidFill>
                <a:latin typeface="Cambria"/>
                <a:cs typeface="Cambria"/>
              </a:rPr>
              <a:t>\</a:t>
            </a:r>
            <a:endParaRPr sz="2400">
              <a:latin typeface="Cambria"/>
              <a:cs typeface="Cambria"/>
            </a:endParaRPr>
          </a:p>
          <a:p>
            <a:pPr marL="537210" algn="ctr">
              <a:lnSpc>
                <a:spcPct val="100000"/>
              </a:lnSpc>
              <a:spcBef>
                <a:spcPts val="229"/>
              </a:spcBef>
              <a:tabLst>
                <a:tab pos="1425575" algn="l"/>
              </a:tabLst>
            </a:pPr>
            <a:r>
              <a:rPr sz="2400" i="1" spc="-25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spc="-37" baseline="-20833" dirty="0">
                <a:solidFill>
                  <a:srgbClr val="C8C2D1"/>
                </a:solidFill>
                <a:latin typeface="Palatino Linotype"/>
                <a:cs typeface="Palatino Linotype"/>
              </a:rPr>
              <a:t>L</a:t>
            </a:r>
            <a:r>
              <a:rPr sz="2400" i="1" baseline="-20833" dirty="0">
                <a:solidFill>
                  <a:srgbClr val="C8C2D1"/>
                </a:solidFill>
                <a:latin typeface="Palatino Linotype"/>
                <a:cs typeface="Palatino Linotype"/>
              </a:rPr>
              <a:t>	</a:t>
            </a:r>
            <a:r>
              <a:rPr sz="2400" i="1" spc="-25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400" i="1" spc="-37" baseline="-20833" dirty="0">
                <a:solidFill>
                  <a:srgbClr val="C8C2D1"/>
                </a:solidFill>
                <a:latin typeface="Palatino Linotype"/>
                <a:cs typeface="Palatino Linotype"/>
              </a:rPr>
              <a:t>R</a:t>
            </a:r>
            <a:endParaRPr sz="2400" baseline="-20833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0551" y="345947"/>
            <a:ext cx="5122163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952066"/>
            <a:ext cx="4863465" cy="779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965"/>
              </a:lnSpc>
              <a:spcBef>
                <a:spcPts val="105"/>
              </a:spcBef>
              <a:tabLst>
                <a:tab pos="4241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spc="405" dirty="0">
                <a:solidFill>
                  <a:srgbClr val="C8C2D1"/>
                </a:solidFill>
              </a:rPr>
              <a:t>A</a:t>
            </a:r>
            <a:r>
              <a:rPr sz="2600" spc="120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binary</a:t>
            </a:r>
            <a:r>
              <a:rPr sz="2600" spc="114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tree</a:t>
            </a:r>
            <a:r>
              <a:rPr sz="2600" spc="120" dirty="0">
                <a:solidFill>
                  <a:srgbClr val="C8C2D1"/>
                </a:solidFill>
              </a:rPr>
              <a:t> </a:t>
            </a:r>
            <a:r>
              <a:rPr sz="2600" spc="50" dirty="0">
                <a:solidFill>
                  <a:srgbClr val="C8C2D1"/>
                </a:solidFill>
              </a:rPr>
              <a:t>of</a:t>
            </a:r>
            <a:r>
              <a:rPr sz="2600" spc="114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height</a:t>
            </a:r>
            <a:r>
              <a:rPr sz="2600" spc="135" dirty="0">
                <a:solidFill>
                  <a:srgbClr val="C8C2D1"/>
                </a:solidFill>
              </a:rPr>
              <a:t> </a:t>
            </a:r>
            <a:r>
              <a:rPr sz="26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600" i="1" spc="4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600" dirty="0">
                <a:solidFill>
                  <a:srgbClr val="C8C2D1"/>
                </a:solidFill>
              </a:rPr>
              <a:t>is</a:t>
            </a:r>
            <a:r>
              <a:rPr sz="2600" spc="114" dirty="0">
                <a:solidFill>
                  <a:srgbClr val="C8C2D1"/>
                </a:solidFill>
              </a:rPr>
              <a:t> </a:t>
            </a:r>
            <a:r>
              <a:rPr sz="2600" i="1" spc="-20" dirty="0">
                <a:solidFill>
                  <a:srgbClr val="C8C2D1"/>
                </a:solidFill>
                <a:latin typeface="Palatino Linotype"/>
                <a:cs typeface="Palatino Linotype"/>
              </a:rPr>
              <a:t>full</a:t>
            </a:r>
            <a:endParaRPr sz="2600">
              <a:latin typeface="Palatino Linotype"/>
              <a:cs typeface="Palatino Linotype"/>
            </a:endParaRPr>
          </a:p>
          <a:p>
            <a:pPr marL="424180">
              <a:lnSpc>
                <a:spcPts val="2965"/>
              </a:lnSpc>
            </a:pPr>
            <a:r>
              <a:rPr sz="2600" spc="-25" dirty="0">
                <a:solidFill>
                  <a:srgbClr val="C8C2D1"/>
                </a:solidFill>
              </a:rPr>
              <a:t>if</a:t>
            </a:r>
            <a:endParaRPr sz="2600"/>
          </a:p>
        </p:txBody>
      </p:sp>
      <p:sp>
        <p:nvSpPr>
          <p:cNvPr id="4" name="object 4"/>
          <p:cNvSpPr txBox="1"/>
          <p:nvPr/>
        </p:nvSpPr>
        <p:spPr>
          <a:xfrm>
            <a:off x="673100" y="2743326"/>
            <a:ext cx="5013960" cy="304292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744220" marR="721360" indent="-281940">
              <a:lnSpc>
                <a:spcPts val="2380"/>
              </a:lnSpc>
              <a:spcBef>
                <a:spcPts val="390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at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levels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&lt;</a:t>
            </a:r>
            <a:r>
              <a:rPr sz="22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200" i="1" spc="4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have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5" dirty="0">
                <a:solidFill>
                  <a:srgbClr val="C8C2D1"/>
                </a:solidFill>
                <a:latin typeface="Cambria"/>
                <a:cs typeface="Cambria"/>
              </a:rPr>
              <a:t>two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children</a:t>
            </a:r>
            <a:r>
              <a:rPr sz="2200" spc="3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C8C2D1"/>
                </a:solidFill>
                <a:latin typeface="Cambria"/>
                <a:cs typeface="Cambria"/>
              </a:rPr>
              <a:t>each</a:t>
            </a:r>
            <a:endParaRPr sz="2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  <a:tabLst>
                <a:tab pos="4241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Recursive</a:t>
            </a:r>
            <a:r>
              <a:rPr sz="2600" spc="3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-10" dirty="0">
                <a:solidFill>
                  <a:srgbClr val="C8C2D1"/>
                </a:solidFill>
                <a:latin typeface="Cambria"/>
                <a:cs typeface="Cambria"/>
              </a:rPr>
              <a:t>definition</a:t>
            </a:r>
            <a:endParaRPr sz="2600">
              <a:latin typeface="Cambria"/>
              <a:cs typeface="Cambria"/>
            </a:endParaRPr>
          </a:p>
          <a:p>
            <a:pPr marL="744220" marR="5080" indent="-281940">
              <a:lnSpc>
                <a:spcPts val="2380"/>
              </a:lnSpc>
              <a:spcBef>
                <a:spcPts val="590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200" i="1" spc="2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5" dirty="0">
                <a:solidFill>
                  <a:srgbClr val="C8C2D1"/>
                </a:solidFill>
                <a:latin typeface="Cambria"/>
                <a:cs typeface="Cambria"/>
              </a:rPr>
              <a:t>empty,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200" i="1" spc="2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full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C8C2D1"/>
                </a:solidFill>
                <a:latin typeface="Cambria"/>
                <a:cs typeface="Cambria"/>
              </a:rPr>
              <a:t>tree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229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200" spc="2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50" dirty="0">
                <a:solidFill>
                  <a:srgbClr val="C8C2D1"/>
                </a:solidFill>
                <a:latin typeface="Cambria"/>
                <a:cs typeface="Cambria"/>
              </a:rPr>
              <a:t>0</a:t>
            </a:r>
            <a:endParaRPr sz="2200">
              <a:latin typeface="Cambria"/>
              <a:cs typeface="Cambria"/>
            </a:endParaRPr>
          </a:p>
          <a:p>
            <a:pPr marL="744220" indent="-282575">
              <a:lnSpc>
                <a:spcPts val="2510"/>
              </a:lnSpc>
              <a:spcBef>
                <a:spcPts val="22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200" i="1" spc="5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not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empty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has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2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endParaRPr sz="2200">
              <a:latin typeface="Palatino Linotype"/>
              <a:cs typeface="Palatino Linotype"/>
            </a:endParaRPr>
          </a:p>
          <a:p>
            <a:pPr marL="744220" marR="12065">
              <a:lnSpc>
                <a:spcPts val="2380"/>
              </a:lnSpc>
              <a:spcBef>
                <a:spcPts val="165"/>
              </a:spcBef>
            </a:pP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&gt;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0,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T</a:t>
            </a:r>
            <a:r>
              <a:rPr sz="2200" i="1" spc="1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5" dirty="0">
                <a:solidFill>
                  <a:srgbClr val="C8C2D1"/>
                </a:solidFill>
                <a:latin typeface="Cambria"/>
                <a:cs typeface="Cambria"/>
              </a:rPr>
              <a:t>full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2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5" dirty="0">
                <a:solidFill>
                  <a:srgbClr val="C8C2D1"/>
                </a:solidFill>
                <a:latin typeface="Cambria"/>
                <a:cs typeface="Cambria"/>
              </a:rPr>
              <a:t>its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root’s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subtrees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are</a:t>
            </a:r>
            <a:r>
              <a:rPr sz="2200" spc="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both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full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binary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trees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2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200" i="1" spc="2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–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50" dirty="0">
                <a:solidFill>
                  <a:srgbClr val="C8C2D1"/>
                </a:solidFill>
                <a:latin typeface="Cambria"/>
                <a:cs typeface="Cambria"/>
              </a:rPr>
              <a:t>1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9809" y="5609031"/>
            <a:ext cx="2174240" cy="59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sz="1400" b="1" i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10-</a:t>
            </a:r>
            <a:r>
              <a:rPr sz="1400" b="1" i="1" spc="-5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binary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tree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height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2209800"/>
            <a:ext cx="2311400" cy="328142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6652" y="344424"/>
            <a:ext cx="6568440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06042"/>
            <a:ext cx="6259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415" dirty="0">
                <a:solidFill>
                  <a:srgbClr val="C8C2D1"/>
                </a:solidFill>
              </a:rPr>
              <a:t>A</a:t>
            </a:r>
            <a:r>
              <a:rPr spc="100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binary</a:t>
            </a:r>
            <a:r>
              <a:rPr spc="90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tree</a:t>
            </a:r>
            <a:r>
              <a:rPr spc="95" dirty="0">
                <a:solidFill>
                  <a:srgbClr val="C8C2D1"/>
                </a:solidFill>
              </a:rPr>
              <a:t> </a:t>
            </a:r>
            <a:r>
              <a:rPr spc="55" dirty="0">
                <a:solidFill>
                  <a:srgbClr val="C8C2D1"/>
                </a:solidFill>
              </a:rPr>
              <a:t>of</a:t>
            </a:r>
            <a:r>
              <a:rPr spc="100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height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i="1" spc="2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dirty="0">
                <a:solidFill>
                  <a:srgbClr val="C8C2D1"/>
                </a:solidFill>
              </a:rPr>
              <a:t>is</a:t>
            </a:r>
            <a:r>
              <a:rPr spc="100" dirty="0">
                <a:solidFill>
                  <a:srgbClr val="C8C2D1"/>
                </a:solidFill>
              </a:rPr>
              <a:t> </a:t>
            </a:r>
            <a:r>
              <a:rPr i="1" dirty="0">
                <a:solidFill>
                  <a:srgbClr val="C8C2D1"/>
                </a:solidFill>
                <a:latin typeface="Palatino Linotype"/>
                <a:cs typeface="Palatino Linotype"/>
              </a:rPr>
              <a:t>complete</a:t>
            </a:r>
            <a:r>
              <a:rPr i="1" spc="1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pc="30" dirty="0">
                <a:solidFill>
                  <a:srgbClr val="C8C2D1"/>
                </a:solidFill>
              </a:rPr>
              <a:t>if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2984" y="2035873"/>
            <a:ext cx="4664075" cy="9036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94005" indent="-281940">
              <a:lnSpc>
                <a:spcPct val="100000"/>
              </a:lnSpc>
              <a:spcBef>
                <a:spcPts val="675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It</a:t>
            </a:r>
            <a:r>
              <a:rPr sz="24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65" dirty="0">
                <a:solidFill>
                  <a:srgbClr val="C8C2D1"/>
                </a:solidFill>
                <a:latin typeface="Cambria"/>
                <a:cs typeface="Cambria"/>
              </a:rPr>
              <a:t>full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to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level</a:t>
            </a:r>
            <a:r>
              <a:rPr sz="24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400" i="1" spc="1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–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1,</a:t>
            </a:r>
            <a:r>
              <a:rPr sz="24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40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endParaRPr sz="2400">
              <a:latin typeface="Cambria"/>
              <a:cs typeface="Cambria"/>
            </a:endParaRPr>
          </a:p>
          <a:p>
            <a:pPr marL="294005" indent="-281940">
              <a:lnSpc>
                <a:spcPct val="100000"/>
              </a:lnSpc>
              <a:spcBef>
                <a:spcPts val="58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400" spc="50" dirty="0">
                <a:solidFill>
                  <a:srgbClr val="C8C2D1"/>
                </a:solidFill>
                <a:latin typeface="Cambria"/>
                <a:cs typeface="Cambria"/>
              </a:rPr>
              <a:t>Level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400" i="1" spc="7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filled</a:t>
            </a:r>
            <a:r>
              <a:rPr sz="24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from</a:t>
            </a:r>
            <a:r>
              <a:rPr sz="2400" spc="1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left</a:t>
            </a:r>
            <a:r>
              <a:rPr sz="24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to</a:t>
            </a:r>
            <a:r>
              <a:rPr sz="24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right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344424"/>
            <a:ext cx="7366000" cy="5131435"/>
            <a:chOff x="609600" y="344424"/>
            <a:chExt cx="7366000" cy="51314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6651" y="344424"/>
              <a:ext cx="6568440" cy="12527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1219199"/>
              <a:ext cx="6781800" cy="425615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49300" y="5723331"/>
            <a:ext cx="21640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dirty="0">
                <a:solidFill>
                  <a:srgbClr val="C8C2D1"/>
                </a:solidFill>
                <a:latin typeface="Palatino Linotype"/>
                <a:cs typeface="Palatino Linotype"/>
              </a:rPr>
              <a:t>Figure</a:t>
            </a:r>
            <a:r>
              <a:rPr sz="1100" b="1" i="1" spc="1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1100" b="1" i="1" dirty="0">
                <a:solidFill>
                  <a:srgbClr val="C8C2D1"/>
                </a:solidFill>
                <a:latin typeface="Palatino Linotype"/>
                <a:cs typeface="Palatino Linotype"/>
              </a:rPr>
              <a:t>10-8</a:t>
            </a:r>
            <a:r>
              <a:rPr sz="1100" b="1" i="1" spc="1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1100" spc="17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1100" spc="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100" dirty="0">
                <a:solidFill>
                  <a:srgbClr val="C8C2D1"/>
                </a:solidFill>
                <a:latin typeface="Cambria"/>
                <a:cs typeface="Cambria"/>
              </a:rPr>
              <a:t>complete</a:t>
            </a:r>
            <a:r>
              <a:rPr sz="1100" spc="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1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1100" spc="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1100" spc="-2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endParaRPr sz="1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6652" y="344424"/>
            <a:ext cx="6568440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2004" y="1370732"/>
            <a:ext cx="6259830" cy="104711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pc="60" dirty="0">
                <a:solidFill>
                  <a:srgbClr val="C8C2D1"/>
                </a:solidFill>
              </a:rPr>
              <a:t>Another</a:t>
            </a:r>
            <a:r>
              <a:rPr spc="85" dirty="0">
                <a:solidFill>
                  <a:srgbClr val="C8C2D1"/>
                </a:solidFill>
              </a:rPr>
              <a:t> </a:t>
            </a:r>
            <a:r>
              <a:rPr spc="-10" dirty="0">
                <a:solidFill>
                  <a:srgbClr val="C8C2D1"/>
                </a:solidFill>
              </a:rPr>
              <a:t>definition:</a:t>
            </a:r>
          </a:p>
          <a:p>
            <a:pPr marL="12700">
              <a:lnSpc>
                <a:spcPct val="100000"/>
              </a:lnSpc>
              <a:spcBef>
                <a:spcPts val="660"/>
              </a:spcBef>
              <a:tabLst>
                <a:tab pos="423545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415" dirty="0">
                <a:solidFill>
                  <a:srgbClr val="C8C2D1"/>
                </a:solidFill>
              </a:rPr>
              <a:t>A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binary</a:t>
            </a:r>
            <a:r>
              <a:rPr spc="110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tree</a:t>
            </a:r>
            <a:r>
              <a:rPr spc="95" dirty="0">
                <a:solidFill>
                  <a:srgbClr val="C8C2D1"/>
                </a:solidFill>
              </a:rPr>
              <a:t> </a:t>
            </a:r>
            <a:r>
              <a:rPr spc="55" dirty="0">
                <a:solidFill>
                  <a:srgbClr val="C8C2D1"/>
                </a:solidFill>
              </a:rPr>
              <a:t>of</a:t>
            </a:r>
            <a:r>
              <a:rPr spc="110" dirty="0">
                <a:solidFill>
                  <a:srgbClr val="C8C2D1"/>
                </a:solidFill>
              </a:rPr>
              <a:t> </a:t>
            </a:r>
            <a:r>
              <a:rPr dirty="0">
                <a:solidFill>
                  <a:srgbClr val="C8C2D1"/>
                </a:solidFill>
              </a:rPr>
              <a:t>height</a:t>
            </a:r>
            <a:r>
              <a:rPr spc="70" dirty="0">
                <a:solidFill>
                  <a:srgbClr val="C8C2D1"/>
                </a:solidFill>
              </a:rPr>
              <a:t> </a:t>
            </a:r>
            <a:r>
              <a:rPr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i="1" spc="3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dirty="0">
                <a:solidFill>
                  <a:srgbClr val="C8C2D1"/>
                </a:solidFill>
              </a:rPr>
              <a:t>is</a:t>
            </a:r>
            <a:r>
              <a:rPr spc="105" dirty="0">
                <a:solidFill>
                  <a:srgbClr val="C8C2D1"/>
                </a:solidFill>
              </a:rPr>
              <a:t> </a:t>
            </a:r>
            <a:r>
              <a:rPr i="1" dirty="0">
                <a:solidFill>
                  <a:srgbClr val="C8C2D1"/>
                </a:solidFill>
                <a:latin typeface="Palatino Linotype"/>
                <a:cs typeface="Palatino Linotype"/>
              </a:rPr>
              <a:t>complete</a:t>
            </a:r>
            <a:r>
              <a:rPr i="1" spc="1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pc="30" dirty="0">
                <a:solidFill>
                  <a:srgbClr val="C8C2D1"/>
                </a:solidFill>
              </a:rPr>
              <a:t>if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1533" y="2469007"/>
            <a:ext cx="6927215" cy="2736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94640" marR="505459" indent="-281940">
              <a:lnSpc>
                <a:spcPct val="100800"/>
              </a:lnSpc>
              <a:spcBef>
                <a:spcPts val="75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400" spc="145" dirty="0">
                <a:solidFill>
                  <a:srgbClr val="C8C2D1"/>
                </a:solidFill>
                <a:latin typeface="Cambria"/>
                <a:cs typeface="Cambria"/>
              </a:rPr>
              <a:t>All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at</a:t>
            </a:r>
            <a:r>
              <a:rPr sz="24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levels</a:t>
            </a:r>
            <a:r>
              <a:rPr sz="24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&lt;=</a:t>
            </a:r>
            <a:r>
              <a:rPr sz="24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400" i="1" spc="4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–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2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have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two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children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each,</a:t>
            </a:r>
            <a:r>
              <a:rPr sz="2400" spc="2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35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endParaRPr sz="2400">
              <a:latin typeface="Cambria"/>
              <a:cs typeface="Cambria"/>
            </a:endParaRPr>
          </a:p>
          <a:p>
            <a:pPr marL="294640" marR="5080" indent="-281940">
              <a:lnSpc>
                <a:spcPct val="100499"/>
              </a:lnSpc>
              <a:spcBef>
                <a:spcPts val="540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400" spc="60" dirty="0">
                <a:solidFill>
                  <a:srgbClr val="C8C2D1"/>
                </a:solidFill>
                <a:latin typeface="Cambria"/>
                <a:cs typeface="Cambria"/>
              </a:rPr>
              <a:t>When</a:t>
            </a:r>
            <a:r>
              <a:rPr sz="24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400" spc="1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at</a:t>
            </a:r>
            <a:r>
              <a:rPr sz="24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level</a:t>
            </a:r>
            <a:r>
              <a:rPr sz="24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400" i="1" spc="7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–</a:t>
            </a:r>
            <a:r>
              <a:rPr sz="24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1</a:t>
            </a:r>
            <a:r>
              <a:rPr sz="24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has</a:t>
            </a:r>
            <a:r>
              <a:rPr sz="24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children,</a:t>
            </a:r>
            <a:r>
              <a:rPr sz="2400" spc="1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all</a:t>
            </a:r>
            <a:r>
              <a:rPr sz="24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nodes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to</a:t>
            </a:r>
            <a:r>
              <a:rPr sz="24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4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left</a:t>
            </a:r>
            <a:r>
              <a:rPr sz="24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at</a:t>
            </a:r>
            <a:r>
              <a:rPr sz="24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4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same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level</a:t>
            </a:r>
            <a:r>
              <a:rPr sz="24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have</a:t>
            </a:r>
            <a:r>
              <a:rPr sz="24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two</a:t>
            </a:r>
            <a:r>
              <a:rPr sz="24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C8C2D1"/>
                </a:solidFill>
                <a:latin typeface="Cambria"/>
                <a:cs typeface="Cambria"/>
              </a:rPr>
              <a:t>children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each,</a:t>
            </a:r>
            <a:r>
              <a:rPr sz="2400" spc="2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35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endParaRPr sz="2400">
              <a:latin typeface="Cambria"/>
              <a:cs typeface="Cambria"/>
            </a:endParaRPr>
          </a:p>
          <a:p>
            <a:pPr marL="294640" marR="384175" indent="-281940">
              <a:lnSpc>
                <a:spcPct val="100899"/>
              </a:lnSpc>
              <a:spcBef>
                <a:spcPts val="525"/>
              </a:spcBef>
              <a:buClr>
                <a:srgbClr val="FFFFFF"/>
              </a:buClr>
              <a:buSzPct val="79166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400" spc="60" dirty="0">
                <a:solidFill>
                  <a:srgbClr val="C8C2D1"/>
                </a:solidFill>
                <a:latin typeface="Cambria"/>
                <a:cs typeface="Cambria"/>
              </a:rPr>
              <a:t>When</a:t>
            </a:r>
            <a:r>
              <a:rPr sz="24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4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node</a:t>
            </a:r>
            <a:r>
              <a:rPr sz="24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at</a:t>
            </a:r>
            <a:r>
              <a:rPr sz="24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level</a:t>
            </a:r>
            <a:r>
              <a:rPr sz="2400" spc="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400" i="1" spc="30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–</a:t>
            </a:r>
            <a:r>
              <a:rPr sz="24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1</a:t>
            </a:r>
            <a:r>
              <a:rPr sz="24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has</a:t>
            </a:r>
            <a:r>
              <a:rPr sz="24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one</a:t>
            </a:r>
            <a:r>
              <a:rPr sz="24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60" dirty="0">
                <a:solidFill>
                  <a:srgbClr val="C8C2D1"/>
                </a:solidFill>
                <a:latin typeface="Cambria"/>
                <a:cs typeface="Cambria"/>
              </a:rPr>
              <a:t>child,</a:t>
            </a:r>
            <a:r>
              <a:rPr sz="24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it</a:t>
            </a:r>
            <a:r>
              <a:rPr sz="24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4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-50" dirty="0">
                <a:solidFill>
                  <a:srgbClr val="C8C2D1"/>
                </a:solidFill>
                <a:latin typeface="Cambria"/>
                <a:cs typeface="Cambria"/>
              </a:rPr>
              <a:t>a </a:t>
            </a:r>
            <a:r>
              <a:rPr sz="2400" dirty="0">
                <a:solidFill>
                  <a:srgbClr val="C8C2D1"/>
                </a:solidFill>
                <a:latin typeface="Cambria"/>
                <a:cs typeface="Cambria"/>
              </a:rPr>
              <a:t>left</a:t>
            </a:r>
            <a:r>
              <a:rPr sz="24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400" spc="40" dirty="0">
                <a:solidFill>
                  <a:srgbClr val="C8C2D1"/>
                </a:solidFill>
                <a:latin typeface="Cambria"/>
                <a:cs typeface="Cambria"/>
              </a:rPr>
              <a:t>child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5608" y="344424"/>
            <a:ext cx="6510528" cy="12527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3100" y="1606042"/>
            <a:ext cx="7464425" cy="190436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24180" marR="5080" indent="-412115">
              <a:lnSpc>
                <a:spcPct val="100400"/>
              </a:lnSpc>
              <a:spcBef>
                <a:spcPts val="80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spc="41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8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8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8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8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i="1" dirty="0">
                <a:solidFill>
                  <a:srgbClr val="C8C2D1"/>
                </a:solidFill>
                <a:latin typeface="Palatino Linotype"/>
                <a:cs typeface="Palatino Linotype"/>
              </a:rPr>
              <a:t>balanced</a:t>
            </a:r>
            <a:r>
              <a:rPr sz="2800" i="1" spc="2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800" spc="50" dirty="0">
                <a:solidFill>
                  <a:srgbClr val="C8C2D1"/>
                </a:solidFill>
                <a:latin typeface="Cambria"/>
                <a:cs typeface="Cambria"/>
              </a:rPr>
              <a:t>if</a:t>
            </a:r>
            <a:r>
              <a:rPr sz="28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8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heights</a:t>
            </a:r>
            <a:r>
              <a:rPr sz="28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8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0" dirty="0">
                <a:solidFill>
                  <a:srgbClr val="C8C2D1"/>
                </a:solidFill>
                <a:latin typeface="Cambria"/>
                <a:cs typeface="Cambria"/>
              </a:rPr>
              <a:t>any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node’s</a:t>
            </a:r>
            <a:r>
              <a:rPr sz="2800" spc="1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two</a:t>
            </a:r>
            <a:r>
              <a:rPr sz="2800" spc="1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subtrees</a:t>
            </a:r>
            <a:r>
              <a:rPr sz="2800" spc="1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differ</a:t>
            </a:r>
            <a:r>
              <a:rPr sz="2800" spc="2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70" dirty="0">
                <a:solidFill>
                  <a:srgbClr val="C8C2D1"/>
                </a:solidFill>
                <a:latin typeface="Cambria"/>
                <a:cs typeface="Cambria"/>
              </a:rPr>
              <a:t>by</a:t>
            </a:r>
            <a:r>
              <a:rPr sz="2800" spc="1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no</a:t>
            </a:r>
            <a:r>
              <a:rPr sz="2800" spc="1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more</a:t>
            </a:r>
            <a:r>
              <a:rPr sz="2800" spc="1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than</a:t>
            </a:r>
            <a:r>
              <a:rPr sz="2800" spc="1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-50" dirty="0">
                <a:solidFill>
                  <a:srgbClr val="C8C2D1"/>
                </a:solidFill>
                <a:latin typeface="Cambria"/>
                <a:cs typeface="Cambria"/>
              </a:rPr>
              <a:t>1</a:t>
            </a: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spc="70" dirty="0">
                <a:solidFill>
                  <a:srgbClr val="C8C2D1"/>
                </a:solidFill>
                <a:latin typeface="Cambria"/>
                <a:cs typeface="Cambria"/>
              </a:rPr>
              <a:t>Complete</a:t>
            </a:r>
            <a:r>
              <a:rPr sz="28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8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trees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are</a:t>
            </a:r>
            <a:r>
              <a:rPr sz="2800" spc="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balanced</a:t>
            </a: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spc="70" dirty="0">
                <a:solidFill>
                  <a:srgbClr val="C8C2D1"/>
                </a:solidFill>
                <a:latin typeface="Cambria"/>
                <a:cs typeface="Cambria"/>
              </a:rPr>
              <a:t>Full</a:t>
            </a:r>
            <a:r>
              <a:rPr sz="28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8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trees</a:t>
            </a:r>
            <a:r>
              <a:rPr sz="28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are</a:t>
            </a:r>
            <a:r>
              <a:rPr sz="28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complete</a:t>
            </a:r>
            <a:r>
              <a:rPr sz="28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80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r>
              <a:rPr sz="28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balanced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0676" y="344424"/>
            <a:ext cx="4660391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07566"/>
            <a:ext cx="735901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dirty="0"/>
              <a:t>The</a:t>
            </a:r>
            <a:r>
              <a:rPr spc="114" dirty="0"/>
              <a:t> </a:t>
            </a:r>
            <a:r>
              <a:rPr dirty="0"/>
              <a:t>balance</a:t>
            </a:r>
            <a:r>
              <a:rPr spc="100" dirty="0"/>
              <a:t> </a:t>
            </a:r>
            <a:r>
              <a:rPr dirty="0"/>
              <a:t>factor</a:t>
            </a:r>
            <a:r>
              <a:rPr spc="125" dirty="0"/>
              <a:t> </a:t>
            </a:r>
            <a:r>
              <a:rPr spc="55" dirty="0"/>
              <a:t>of</a:t>
            </a:r>
            <a:r>
              <a:rPr spc="125" dirty="0"/>
              <a:t> </a:t>
            </a:r>
            <a:r>
              <a:rPr dirty="0"/>
              <a:t>a</a:t>
            </a:r>
            <a:r>
              <a:rPr spc="125" dirty="0"/>
              <a:t> </a:t>
            </a:r>
            <a:r>
              <a:rPr dirty="0"/>
              <a:t>binary</a:t>
            </a:r>
            <a:r>
              <a:rPr spc="120" dirty="0"/>
              <a:t> </a:t>
            </a:r>
            <a:r>
              <a:rPr dirty="0"/>
              <a:t>tree</a:t>
            </a:r>
            <a:r>
              <a:rPr spc="110" dirty="0"/>
              <a:t> </a:t>
            </a:r>
            <a:r>
              <a:rPr dirty="0"/>
              <a:t>is</a:t>
            </a:r>
            <a:r>
              <a:rPr spc="125" dirty="0"/>
              <a:t> </a:t>
            </a:r>
            <a:r>
              <a:rPr spc="-25" dirty="0"/>
              <a:t>the </a:t>
            </a:r>
            <a:r>
              <a:rPr dirty="0"/>
              <a:t>difference</a:t>
            </a:r>
            <a:r>
              <a:rPr spc="170" dirty="0"/>
              <a:t> </a:t>
            </a:r>
            <a:r>
              <a:rPr dirty="0"/>
              <a:t>in</a:t>
            </a:r>
            <a:r>
              <a:rPr spc="175" dirty="0"/>
              <a:t> </a:t>
            </a:r>
            <a:r>
              <a:rPr dirty="0"/>
              <a:t>height</a:t>
            </a:r>
            <a:r>
              <a:rPr spc="180" dirty="0"/>
              <a:t> </a:t>
            </a:r>
            <a:r>
              <a:rPr dirty="0"/>
              <a:t>between</a:t>
            </a:r>
            <a:r>
              <a:rPr spc="185" dirty="0"/>
              <a:t> </a:t>
            </a:r>
            <a:r>
              <a:rPr dirty="0"/>
              <a:t>it</a:t>
            </a:r>
            <a:r>
              <a:rPr spc="180" dirty="0"/>
              <a:t> </a:t>
            </a:r>
            <a:r>
              <a:rPr dirty="0"/>
              <a:t>left</a:t>
            </a:r>
            <a:r>
              <a:rPr spc="190" dirty="0"/>
              <a:t> </a:t>
            </a:r>
            <a:r>
              <a:rPr spc="70" dirty="0"/>
              <a:t>and</a:t>
            </a:r>
            <a:r>
              <a:rPr spc="185" dirty="0"/>
              <a:t> </a:t>
            </a:r>
            <a:r>
              <a:rPr spc="-10" dirty="0"/>
              <a:t>right </a:t>
            </a:r>
            <a:r>
              <a:rPr dirty="0"/>
              <a:t>sub-</a:t>
            </a:r>
            <a:r>
              <a:rPr spc="-10" dirty="0"/>
              <a:t>trees.</a:t>
            </a:r>
            <a:endParaRPr sz="18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400" y="2882342"/>
            <a:ext cx="5686425" cy="186499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810"/>
              </a:spcBef>
              <a:tabLst>
                <a:tab pos="4368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Let</a:t>
            </a:r>
            <a:r>
              <a:rPr sz="2800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Cambria"/>
                <a:cs typeface="Cambria"/>
              </a:rPr>
              <a:t>:</a:t>
            </a:r>
            <a:endParaRPr sz="2800">
              <a:latin typeface="Cambria"/>
              <a:cs typeface="Cambria"/>
            </a:endParaRPr>
          </a:p>
          <a:p>
            <a:pPr marL="756920" indent="-282575">
              <a:lnSpc>
                <a:spcPct val="100000"/>
              </a:lnSpc>
              <a:spcBef>
                <a:spcPts val="620"/>
              </a:spcBef>
              <a:buSzPct val="79166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height</a:t>
            </a:r>
            <a:r>
              <a:rPr sz="2400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400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left</a:t>
            </a:r>
            <a:r>
              <a:rPr sz="2400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sub-tree</a:t>
            </a:r>
            <a:r>
              <a:rPr sz="240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be</a:t>
            </a:r>
            <a:r>
              <a:rPr sz="240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200" dirty="0">
                <a:solidFill>
                  <a:srgbClr val="FFFFFF"/>
                </a:solidFill>
                <a:latin typeface="Cambria"/>
                <a:cs typeface="Cambria"/>
              </a:rPr>
              <a:t>H</a:t>
            </a:r>
            <a:r>
              <a:rPr sz="2400" spc="300" baseline="-20833" dirty="0">
                <a:solidFill>
                  <a:srgbClr val="FFFFFF"/>
                </a:solidFill>
                <a:latin typeface="Cambria"/>
                <a:cs typeface="Cambria"/>
              </a:rPr>
              <a:t>L</a:t>
            </a:r>
            <a:endParaRPr sz="2400" baseline="-20833">
              <a:latin typeface="Cambria"/>
              <a:cs typeface="Cambria"/>
            </a:endParaRPr>
          </a:p>
          <a:p>
            <a:pPr marL="756920" indent="-282575">
              <a:lnSpc>
                <a:spcPct val="100000"/>
              </a:lnSpc>
              <a:spcBef>
                <a:spcPts val="575"/>
              </a:spcBef>
              <a:buSzPct val="79166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400" spc="6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4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height</a:t>
            </a:r>
            <a:r>
              <a:rPr sz="24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4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right</a:t>
            </a:r>
            <a:r>
              <a:rPr sz="2400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sub-tree</a:t>
            </a:r>
            <a:r>
              <a:rPr sz="2400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be</a:t>
            </a:r>
            <a:r>
              <a:rPr sz="2400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Cambria"/>
                <a:cs typeface="Cambria"/>
              </a:rPr>
              <a:t>H</a:t>
            </a:r>
            <a:r>
              <a:rPr sz="2400" spc="270" baseline="-20833" dirty="0">
                <a:solidFill>
                  <a:srgbClr val="FFFFFF"/>
                </a:solidFill>
                <a:latin typeface="Cambria"/>
                <a:cs typeface="Cambria"/>
              </a:rPr>
              <a:t>R</a:t>
            </a:r>
            <a:endParaRPr sz="2400" baseline="-20833">
              <a:latin typeface="Cambria"/>
              <a:cs typeface="Cambria"/>
            </a:endParaRPr>
          </a:p>
          <a:p>
            <a:pPr marL="756920" indent="-282575">
              <a:lnSpc>
                <a:spcPct val="100000"/>
              </a:lnSpc>
              <a:spcBef>
                <a:spcPts val="575"/>
              </a:spcBef>
              <a:buSzPct val="79166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Then</a:t>
            </a:r>
            <a:r>
              <a:rPr sz="240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Balance</a:t>
            </a:r>
            <a:r>
              <a:rPr sz="240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factor</a:t>
            </a:r>
            <a:r>
              <a:rPr sz="24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Cambria"/>
                <a:cs typeface="Cambria"/>
              </a:rPr>
              <a:t>(B)</a:t>
            </a:r>
            <a:r>
              <a:rPr sz="2400" spc="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114" dirty="0">
                <a:solidFill>
                  <a:srgbClr val="FFFFFF"/>
                </a:solidFill>
                <a:latin typeface="Cambria"/>
                <a:cs typeface="Cambria"/>
              </a:rPr>
              <a:t>=</a:t>
            </a:r>
            <a:r>
              <a:rPr sz="240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229" dirty="0">
                <a:solidFill>
                  <a:srgbClr val="FFFFFF"/>
                </a:solidFill>
                <a:latin typeface="Cambria"/>
                <a:cs typeface="Cambria"/>
              </a:rPr>
              <a:t>H</a:t>
            </a:r>
            <a:r>
              <a:rPr sz="2400" spc="345" baseline="-20833" dirty="0">
                <a:solidFill>
                  <a:srgbClr val="FFFFFF"/>
                </a:solidFill>
                <a:latin typeface="Cambria"/>
                <a:cs typeface="Cambria"/>
              </a:rPr>
              <a:t>L</a:t>
            </a:r>
            <a:r>
              <a:rPr sz="2400" spc="390" baseline="-20833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-</a:t>
            </a:r>
            <a:r>
              <a:rPr sz="2400" spc="180" dirty="0">
                <a:solidFill>
                  <a:srgbClr val="FFFFFF"/>
                </a:solidFill>
                <a:latin typeface="Cambria"/>
                <a:cs typeface="Cambria"/>
              </a:rPr>
              <a:t>H</a:t>
            </a:r>
            <a:r>
              <a:rPr sz="2400" spc="270" baseline="-20833" dirty="0">
                <a:solidFill>
                  <a:srgbClr val="FFFFFF"/>
                </a:solidFill>
                <a:latin typeface="Cambria"/>
                <a:cs typeface="Cambria"/>
              </a:rPr>
              <a:t>R</a:t>
            </a:r>
            <a:endParaRPr sz="2400" baseline="-20833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6962" y="172212"/>
            <a:ext cx="7285355" cy="6609715"/>
            <a:chOff x="1096962" y="172212"/>
            <a:chExt cx="7285355" cy="6609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6962" y="903349"/>
              <a:ext cx="7284974" cy="58784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9679" y="172212"/>
              <a:ext cx="6853428" cy="15651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512" y="112776"/>
            <a:ext cx="8033004" cy="16977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570989"/>
            <a:ext cx="404241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41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spc="45" dirty="0">
                <a:solidFill>
                  <a:srgbClr val="C8C2D1"/>
                </a:solidFill>
              </a:rPr>
              <a:t>General:</a:t>
            </a:r>
            <a:r>
              <a:rPr sz="2600" spc="310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Operations</a:t>
            </a:r>
            <a:r>
              <a:rPr sz="2600" spc="300" dirty="0">
                <a:solidFill>
                  <a:srgbClr val="C8C2D1"/>
                </a:solidFill>
              </a:rPr>
              <a:t> </a:t>
            </a:r>
            <a:r>
              <a:rPr sz="2600" spc="-20" dirty="0">
                <a:solidFill>
                  <a:srgbClr val="C8C2D1"/>
                </a:solidFill>
              </a:rPr>
              <a:t>that</a:t>
            </a:r>
            <a:endParaRPr sz="26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400" y="1971292"/>
            <a:ext cx="6751955" cy="304355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756920" indent="-282575">
              <a:lnSpc>
                <a:spcPct val="100000"/>
              </a:lnSpc>
              <a:spcBef>
                <a:spcPts val="3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Insert</a:t>
            </a:r>
            <a:r>
              <a:rPr sz="22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into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collection</a:t>
            </a:r>
            <a:endParaRPr sz="2200">
              <a:latin typeface="Cambria"/>
              <a:cs typeface="Cambria"/>
            </a:endParaRPr>
          </a:p>
          <a:p>
            <a:pPr marL="756920" indent="-282575">
              <a:lnSpc>
                <a:spcPct val="100000"/>
              </a:lnSpc>
              <a:spcBef>
                <a:spcPts val="2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Delete</a:t>
            </a:r>
            <a:r>
              <a:rPr sz="22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from</a:t>
            </a:r>
            <a:r>
              <a:rPr sz="2200" spc="1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collection</a:t>
            </a:r>
            <a:endParaRPr sz="2200">
              <a:latin typeface="Cambria"/>
              <a:cs typeface="Cambria"/>
            </a:endParaRPr>
          </a:p>
          <a:p>
            <a:pPr marL="756920" indent="-282575">
              <a:lnSpc>
                <a:spcPct val="100000"/>
              </a:lnSpc>
              <a:spcBef>
                <a:spcPts val="2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200" spc="125" dirty="0">
                <a:solidFill>
                  <a:srgbClr val="C8C2D1"/>
                </a:solidFill>
                <a:latin typeface="Cambria"/>
                <a:cs typeface="Cambria"/>
              </a:rPr>
              <a:t>Ask</a:t>
            </a:r>
            <a:r>
              <a:rPr sz="22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questions</a:t>
            </a:r>
            <a:r>
              <a:rPr sz="22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about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</a:t>
            </a:r>
            <a:r>
              <a:rPr sz="22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collection</a:t>
            </a:r>
            <a:endParaRPr sz="2200">
              <a:latin typeface="Cambria"/>
              <a:cs typeface="Cambria"/>
            </a:endParaRPr>
          </a:p>
          <a:p>
            <a:pPr marL="25400">
              <a:lnSpc>
                <a:spcPct val="100000"/>
              </a:lnSpc>
              <a:spcBef>
                <a:spcPts val="284"/>
              </a:spcBef>
              <a:tabLst>
                <a:tab pos="4368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Position-oriented</a:t>
            </a:r>
            <a:r>
              <a:rPr sz="2600" spc="3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130" dirty="0">
                <a:solidFill>
                  <a:srgbClr val="C8C2D1"/>
                </a:solidFill>
                <a:latin typeface="Cambria"/>
                <a:cs typeface="Cambria"/>
              </a:rPr>
              <a:t>ADTs:</a:t>
            </a:r>
            <a:r>
              <a:rPr sz="2600" spc="2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dirty="0">
                <a:solidFill>
                  <a:srgbClr val="C8C2D1"/>
                </a:solidFill>
                <a:latin typeface="Cambria"/>
                <a:cs typeface="Cambria"/>
              </a:rPr>
              <a:t>Operations</a:t>
            </a:r>
            <a:r>
              <a:rPr sz="2600" spc="31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600" spc="-20" dirty="0">
                <a:solidFill>
                  <a:srgbClr val="C8C2D1"/>
                </a:solidFill>
                <a:latin typeface="Cambria"/>
                <a:cs typeface="Cambria"/>
              </a:rPr>
              <a:t>that</a:t>
            </a:r>
            <a:endParaRPr sz="2600">
              <a:latin typeface="Cambria"/>
              <a:cs typeface="Cambria"/>
            </a:endParaRPr>
          </a:p>
          <a:p>
            <a:pPr marL="756920" indent="-282575">
              <a:lnSpc>
                <a:spcPct val="100000"/>
              </a:lnSpc>
              <a:spcBef>
                <a:spcPts val="290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Insert</a:t>
            </a:r>
            <a:r>
              <a:rPr sz="2200" spc="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into</a:t>
            </a:r>
            <a:r>
              <a:rPr sz="22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i</a:t>
            </a:r>
            <a:r>
              <a:rPr sz="2175" baseline="24904" dirty="0">
                <a:solidFill>
                  <a:srgbClr val="C8C2D1"/>
                </a:solidFill>
                <a:latin typeface="Cambria"/>
                <a:cs typeface="Cambria"/>
              </a:rPr>
              <a:t>th</a:t>
            </a:r>
            <a:r>
              <a:rPr sz="2175" spc="367" baseline="2490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position</a:t>
            </a:r>
            <a:endParaRPr sz="2200">
              <a:latin typeface="Cambria"/>
              <a:cs typeface="Cambria"/>
            </a:endParaRPr>
          </a:p>
          <a:p>
            <a:pPr marL="756920" indent="-282575">
              <a:lnSpc>
                <a:spcPct val="100000"/>
              </a:lnSpc>
              <a:spcBef>
                <a:spcPts val="2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Delete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from</a:t>
            </a:r>
            <a:r>
              <a:rPr sz="2200" spc="1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i</a:t>
            </a:r>
            <a:r>
              <a:rPr sz="2175" baseline="24904" dirty="0">
                <a:solidFill>
                  <a:srgbClr val="C8C2D1"/>
                </a:solidFill>
                <a:latin typeface="Cambria"/>
                <a:cs typeface="Cambria"/>
              </a:rPr>
              <a:t>th</a:t>
            </a:r>
            <a:r>
              <a:rPr sz="2175" spc="457" baseline="2490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position</a:t>
            </a:r>
            <a:endParaRPr sz="2200">
              <a:latin typeface="Cambria"/>
              <a:cs typeface="Cambria"/>
            </a:endParaRPr>
          </a:p>
          <a:p>
            <a:pPr marL="756920" indent="-282575">
              <a:lnSpc>
                <a:spcPct val="100000"/>
              </a:lnSpc>
              <a:spcBef>
                <a:spcPts val="2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200" spc="125" dirty="0">
                <a:solidFill>
                  <a:srgbClr val="C8C2D1"/>
                </a:solidFill>
                <a:latin typeface="Cambria"/>
                <a:cs typeface="Cambria"/>
              </a:rPr>
              <a:t>Ask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question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about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C8C2D1"/>
                </a:solidFill>
                <a:latin typeface="Palatino Linotype"/>
                <a:cs typeface="Palatino Linotype"/>
              </a:rPr>
              <a:t>i</a:t>
            </a:r>
            <a:r>
              <a:rPr sz="2175" baseline="24904" dirty="0">
                <a:solidFill>
                  <a:srgbClr val="C8C2D1"/>
                </a:solidFill>
                <a:latin typeface="Cambria"/>
                <a:cs typeface="Cambria"/>
              </a:rPr>
              <a:t>th</a:t>
            </a:r>
            <a:r>
              <a:rPr sz="2175" spc="397" baseline="2490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position</a:t>
            </a:r>
            <a:endParaRPr sz="2200">
              <a:latin typeface="Cambria"/>
              <a:cs typeface="Cambria"/>
            </a:endParaRPr>
          </a:p>
          <a:p>
            <a:pPr marL="756920" indent="-282575">
              <a:lnSpc>
                <a:spcPct val="100000"/>
              </a:lnSpc>
              <a:spcBef>
                <a:spcPts val="2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756920" algn="l"/>
                <a:tab pos="757555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Examples:</a:t>
            </a:r>
            <a:r>
              <a:rPr sz="2200" spc="2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list,</a:t>
            </a:r>
            <a:r>
              <a:rPr sz="2200" spc="2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stack,</a:t>
            </a:r>
            <a:r>
              <a:rPr sz="2200" spc="2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queue,</a:t>
            </a:r>
            <a:r>
              <a:rPr sz="2200" spc="2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200" spc="2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endParaRPr sz="2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512" y="112776"/>
            <a:ext cx="8033004" cy="16977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570989"/>
            <a:ext cx="601916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4180" algn="l"/>
              </a:tabLst>
            </a:pPr>
            <a:r>
              <a:rPr sz="1700" spc="-5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7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600" spc="75" dirty="0">
                <a:solidFill>
                  <a:srgbClr val="C8C2D1"/>
                </a:solidFill>
              </a:rPr>
              <a:t>Value-</a:t>
            </a:r>
            <a:r>
              <a:rPr sz="2600" dirty="0">
                <a:solidFill>
                  <a:srgbClr val="C8C2D1"/>
                </a:solidFill>
              </a:rPr>
              <a:t>oriented</a:t>
            </a:r>
            <a:r>
              <a:rPr sz="2600" spc="254" dirty="0">
                <a:solidFill>
                  <a:srgbClr val="C8C2D1"/>
                </a:solidFill>
              </a:rPr>
              <a:t> </a:t>
            </a:r>
            <a:r>
              <a:rPr sz="2600" spc="130" dirty="0">
                <a:solidFill>
                  <a:srgbClr val="C8C2D1"/>
                </a:solidFill>
              </a:rPr>
              <a:t>ADTs:</a:t>
            </a:r>
            <a:r>
              <a:rPr sz="2600" spc="245" dirty="0">
                <a:solidFill>
                  <a:srgbClr val="C8C2D1"/>
                </a:solidFill>
              </a:rPr>
              <a:t> </a:t>
            </a:r>
            <a:r>
              <a:rPr sz="2600" dirty="0">
                <a:solidFill>
                  <a:srgbClr val="C8C2D1"/>
                </a:solidFill>
              </a:rPr>
              <a:t>Operations</a:t>
            </a:r>
            <a:r>
              <a:rPr sz="2600" spc="250" dirty="0">
                <a:solidFill>
                  <a:srgbClr val="C8C2D1"/>
                </a:solidFill>
              </a:rPr>
              <a:t> </a:t>
            </a:r>
            <a:r>
              <a:rPr sz="2600" spc="-20" dirty="0">
                <a:solidFill>
                  <a:srgbClr val="C8C2D1"/>
                </a:solidFill>
              </a:rPr>
              <a:t>that</a:t>
            </a:r>
            <a:endParaRPr sz="26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2984" y="1971292"/>
            <a:ext cx="6429375" cy="15011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94005" indent="-281940">
              <a:lnSpc>
                <a:spcPct val="100000"/>
              </a:lnSpc>
              <a:spcBef>
                <a:spcPts val="3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Insert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according</a:t>
            </a:r>
            <a:r>
              <a:rPr sz="2200" spc="15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to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10" dirty="0">
                <a:solidFill>
                  <a:srgbClr val="C8C2D1"/>
                </a:solidFill>
                <a:latin typeface="Cambria"/>
                <a:cs typeface="Cambria"/>
              </a:rPr>
              <a:t>value</a:t>
            </a:r>
            <a:endParaRPr sz="2200">
              <a:latin typeface="Cambria"/>
              <a:cs typeface="Cambria"/>
            </a:endParaRPr>
          </a:p>
          <a:p>
            <a:pPr marL="294005" indent="-281940">
              <a:lnSpc>
                <a:spcPct val="100000"/>
              </a:lnSpc>
              <a:spcBef>
                <a:spcPts val="2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Delete</a:t>
            </a:r>
            <a:r>
              <a:rPr sz="22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65" dirty="0">
                <a:solidFill>
                  <a:srgbClr val="C8C2D1"/>
                </a:solidFill>
                <a:latin typeface="Cambria"/>
                <a:cs typeface="Cambria"/>
              </a:rPr>
              <a:t>knowing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5" dirty="0">
                <a:solidFill>
                  <a:srgbClr val="C8C2D1"/>
                </a:solidFill>
                <a:latin typeface="Cambria"/>
                <a:cs typeface="Cambria"/>
              </a:rPr>
              <a:t>only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2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40" dirty="0">
                <a:solidFill>
                  <a:srgbClr val="C8C2D1"/>
                </a:solidFill>
                <a:latin typeface="Cambria"/>
                <a:cs typeface="Cambria"/>
              </a:rPr>
              <a:t>value</a:t>
            </a:r>
            <a:endParaRPr sz="2200">
              <a:latin typeface="Cambria"/>
              <a:cs typeface="Cambria"/>
            </a:endParaRPr>
          </a:p>
          <a:p>
            <a:pPr marL="294005" indent="-281940">
              <a:lnSpc>
                <a:spcPct val="100000"/>
              </a:lnSpc>
              <a:spcBef>
                <a:spcPts val="2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200" spc="125" dirty="0">
                <a:solidFill>
                  <a:srgbClr val="C8C2D1"/>
                </a:solidFill>
                <a:latin typeface="Cambria"/>
                <a:cs typeface="Cambria"/>
              </a:rPr>
              <a:t>Ask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question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about</a:t>
            </a:r>
            <a:r>
              <a:rPr sz="22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data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60" dirty="0">
                <a:solidFill>
                  <a:srgbClr val="C8C2D1"/>
                </a:solidFill>
                <a:latin typeface="Cambria"/>
                <a:cs typeface="Cambria"/>
              </a:rPr>
              <a:t>knowing</a:t>
            </a:r>
            <a:r>
              <a:rPr sz="22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50" dirty="0">
                <a:solidFill>
                  <a:srgbClr val="C8C2D1"/>
                </a:solidFill>
                <a:latin typeface="Cambria"/>
                <a:cs typeface="Cambria"/>
              </a:rPr>
              <a:t>only</a:t>
            </a:r>
            <a:r>
              <a:rPr sz="22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its</a:t>
            </a:r>
            <a:r>
              <a:rPr sz="22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40" dirty="0">
                <a:solidFill>
                  <a:srgbClr val="C8C2D1"/>
                </a:solidFill>
                <a:latin typeface="Cambria"/>
                <a:cs typeface="Cambria"/>
              </a:rPr>
              <a:t>value</a:t>
            </a:r>
            <a:endParaRPr sz="2200">
              <a:latin typeface="Cambria"/>
              <a:cs typeface="Cambria"/>
            </a:endParaRPr>
          </a:p>
          <a:p>
            <a:pPr marL="294005" indent="-281940">
              <a:lnSpc>
                <a:spcPct val="100000"/>
              </a:lnSpc>
              <a:spcBef>
                <a:spcPts val="265"/>
              </a:spcBef>
              <a:buClr>
                <a:srgbClr val="FFFFFF"/>
              </a:buClr>
              <a:buSzPct val="79545"/>
              <a:buFont typeface="Segoe UI Symbol"/>
              <a:buChar char="◾"/>
              <a:tabLst>
                <a:tab pos="294005" algn="l"/>
                <a:tab pos="294640" algn="l"/>
              </a:tabLst>
            </a:pP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Examples:</a:t>
            </a:r>
            <a:r>
              <a:rPr sz="2200" spc="1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sorted</a:t>
            </a:r>
            <a:r>
              <a:rPr sz="2200" spc="1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list,</a:t>
            </a:r>
            <a:r>
              <a:rPr sz="2200" spc="1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200" spc="1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dirty="0">
                <a:solidFill>
                  <a:srgbClr val="C8C2D1"/>
                </a:solidFill>
                <a:latin typeface="Cambria"/>
                <a:cs typeface="Cambria"/>
              </a:rPr>
              <a:t>search</a:t>
            </a:r>
            <a:r>
              <a:rPr sz="2200" spc="1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endParaRPr sz="2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6335" y="2292095"/>
            <a:ext cx="5600700" cy="147675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2936" y="344424"/>
            <a:ext cx="6595871" cy="12527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5804" y="1415542"/>
            <a:ext cx="7632700" cy="42494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99745" marR="572135" indent="-411480">
              <a:lnSpc>
                <a:spcPts val="3010"/>
              </a:lnSpc>
              <a:spcBef>
                <a:spcPts val="484"/>
              </a:spcBef>
              <a:tabLst>
                <a:tab pos="499745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spc="415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800" spc="80" dirty="0">
                <a:solidFill>
                  <a:srgbClr val="C8C2D1"/>
                </a:solidFill>
                <a:latin typeface="Cambria"/>
                <a:cs typeface="Cambria"/>
              </a:rPr>
              <a:t> full</a:t>
            </a:r>
            <a:r>
              <a:rPr sz="28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8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8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800" spc="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800" spc="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800" i="1" spc="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800" dirty="0">
                <a:solidFill>
                  <a:srgbClr val="C8C2D1"/>
                </a:solidFill>
                <a:latin typeface="Symbol"/>
                <a:cs typeface="Symbol"/>
              </a:rPr>
              <a:t></a:t>
            </a:r>
            <a:r>
              <a:rPr sz="2800" spc="15" dirty="0">
                <a:solidFill>
                  <a:srgbClr val="C8C2D1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0</a:t>
            </a:r>
            <a:r>
              <a:rPr sz="2800" spc="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has</a:t>
            </a:r>
            <a:r>
              <a:rPr sz="2800" spc="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2</a:t>
            </a:r>
            <a:r>
              <a:rPr sz="2775" i="1" baseline="25525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775" i="1" spc="352" baseline="2552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–</a:t>
            </a:r>
            <a:r>
              <a:rPr sz="2800" spc="9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-50" dirty="0">
                <a:solidFill>
                  <a:srgbClr val="C8C2D1"/>
                </a:solidFill>
                <a:latin typeface="Cambria"/>
                <a:cs typeface="Cambria"/>
              </a:rPr>
              <a:t>1 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endParaRPr sz="2800">
              <a:latin typeface="Cambria"/>
              <a:cs typeface="Cambria"/>
            </a:endParaRPr>
          </a:p>
          <a:p>
            <a:pPr marL="499745" marR="922655" indent="-411480">
              <a:lnSpc>
                <a:spcPts val="3020"/>
              </a:lnSpc>
              <a:spcBef>
                <a:spcPts val="685"/>
              </a:spcBef>
              <a:tabLst>
                <a:tab pos="499745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800" spc="17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95" dirty="0">
                <a:solidFill>
                  <a:srgbClr val="C8C2D1"/>
                </a:solidFill>
                <a:latin typeface="Cambria"/>
                <a:cs typeface="Cambria"/>
              </a:rPr>
              <a:t>maximum</a:t>
            </a:r>
            <a:r>
              <a:rPr sz="2800" spc="1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number</a:t>
            </a:r>
            <a:r>
              <a:rPr sz="2800" spc="16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800" spc="1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r>
              <a:rPr sz="2800" spc="18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that</a:t>
            </a:r>
            <a:r>
              <a:rPr sz="2800" spc="17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-50" dirty="0">
                <a:solidFill>
                  <a:srgbClr val="C8C2D1"/>
                </a:solidFill>
                <a:latin typeface="Cambria"/>
                <a:cs typeface="Cambria"/>
              </a:rPr>
              <a:t>a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8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8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8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800" spc="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i="1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800" i="1" spc="2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can</a:t>
            </a:r>
            <a:r>
              <a:rPr sz="2800" spc="114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have</a:t>
            </a:r>
            <a:r>
              <a:rPr sz="2800" spc="9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800" spc="10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2</a:t>
            </a:r>
            <a:r>
              <a:rPr sz="2775" i="1" baseline="25525" dirty="0">
                <a:solidFill>
                  <a:srgbClr val="C8C2D1"/>
                </a:solidFill>
                <a:latin typeface="Palatino Linotype"/>
                <a:cs typeface="Palatino Linotype"/>
              </a:rPr>
              <a:t>h</a:t>
            </a:r>
            <a:r>
              <a:rPr sz="2775" i="1" spc="375" baseline="25525" dirty="0">
                <a:solidFill>
                  <a:srgbClr val="C8C2D1"/>
                </a:solidFill>
                <a:latin typeface="Palatino Linotype"/>
                <a:cs typeface="Palatino Linotype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–</a:t>
            </a:r>
            <a:r>
              <a:rPr sz="28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-60" dirty="0">
                <a:solidFill>
                  <a:srgbClr val="C8C2D1"/>
                </a:solidFill>
                <a:latin typeface="Cambria"/>
                <a:cs typeface="Cambria"/>
              </a:rPr>
              <a:t>1</a:t>
            </a:r>
            <a:endParaRPr sz="2800">
              <a:latin typeface="Cambria"/>
              <a:cs typeface="Cambria"/>
            </a:endParaRPr>
          </a:p>
          <a:p>
            <a:pPr marL="88900">
              <a:lnSpc>
                <a:spcPts val="3200"/>
              </a:lnSpc>
              <a:spcBef>
                <a:spcPts val="295"/>
              </a:spcBef>
              <a:tabLst>
                <a:tab pos="499745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8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95" dirty="0">
                <a:solidFill>
                  <a:srgbClr val="C8C2D1"/>
                </a:solidFill>
                <a:latin typeface="Cambria"/>
                <a:cs typeface="Cambria"/>
              </a:rPr>
              <a:t>minimum</a:t>
            </a:r>
            <a:r>
              <a:rPr sz="28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800" spc="1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8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8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800" spc="12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8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0" dirty="0">
                <a:solidFill>
                  <a:srgbClr val="C8C2D1"/>
                </a:solidFill>
                <a:latin typeface="Cambria"/>
                <a:cs typeface="Cambria"/>
              </a:rPr>
              <a:t>with</a:t>
            </a:r>
            <a:r>
              <a:rPr sz="2800" spc="10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800">
              <a:latin typeface="Palatino Linotype"/>
              <a:cs typeface="Palatino Linotype"/>
            </a:endParaRPr>
          </a:p>
          <a:p>
            <a:pPr marL="499745">
              <a:lnSpc>
                <a:spcPts val="3200"/>
              </a:lnSpc>
            </a:pP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r>
              <a:rPr sz="2800" spc="18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800" spc="16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C8C2D1"/>
                </a:solidFill>
                <a:latin typeface="Symbol"/>
                <a:cs typeface="Symbol"/>
              </a:rPr>
              <a:t>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log</a:t>
            </a:r>
            <a:r>
              <a:rPr sz="2775" spc="-15" baseline="-21021" dirty="0">
                <a:solidFill>
                  <a:srgbClr val="C8C2D1"/>
                </a:solidFill>
                <a:latin typeface="Cambria"/>
                <a:cs typeface="Cambria"/>
              </a:rPr>
              <a:t>2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(</a:t>
            </a:r>
            <a:r>
              <a:rPr sz="2800" i="1" spc="-1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+1)</a:t>
            </a:r>
            <a:r>
              <a:rPr sz="2800" spc="-10" dirty="0">
                <a:solidFill>
                  <a:srgbClr val="C8C2D1"/>
                </a:solidFill>
                <a:latin typeface="Symbol"/>
                <a:cs typeface="Symbol"/>
              </a:rPr>
              <a:t></a:t>
            </a:r>
            <a:endParaRPr sz="2800">
              <a:latin typeface="Symbol"/>
              <a:cs typeface="Symbol"/>
            </a:endParaRPr>
          </a:p>
          <a:p>
            <a:pPr marL="499745" marR="93980" indent="-411480">
              <a:lnSpc>
                <a:spcPts val="3020"/>
              </a:lnSpc>
              <a:spcBef>
                <a:spcPts val="710"/>
              </a:spcBef>
              <a:tabLst>
                <a:tab pos="499745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spc="75" dirty="0">
                <a:solidFill>
                  <a:srgbClr val="C8C2D1"/>
                </a:solidFill>
                <a:latin typeface="Cambria"/>
                <a:cs typeface="Cambria"/>
              </a:rPr>
              <a:t>Complete</a:t>
            </a:r>
            <a:r>
              <a:rPr sz="2800" spc="3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trees</a:t>
            </a:r>
            <a:r>
              <a:rPr sz="2800" spc="1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80" dirty="0">
                <a:solidFill>
                  <a:srgbClr val="C8C2D1"/>
                </a:solidFill>
                <a:latin typeface="Cambria"/>
                <a:cs typeface="Cambria"/>
              </a:rPr>
              <a:t>and</a:t>
            </a:r>
            <a:r>
              <a:rPr sz="2800" spc="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80" dirty="0">
                <a:solidFill>
                  <a:srgbClr val="C8C2D1"/>
                </a:solidFill>
                <a:latin typeface="Cambria"/>
                <a:cs typeface="Cambria"/>
              </a:rPr>
              <a:t>full</a:t>
            </a:r>
            <a:r>
              <a:rPr sz="2800" spc="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trees</a:t>
            </a:r>
            <a:r>
              <a:rPr sz="2800" spc="1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have</a:t>
            </a:r>
            <a:r>
              <a:rPr sz="2800" spc="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80" dirty="0">
                <a:solidFill>
                  <a:srgbClr val="C8C2D1"/>
                </a:solidFill>
                <a:latin typeface="Cambria"/>
                <a:cs typeface="Cambria"/>
              </a:rPr>
              <a:t>minimum </a:t>
            </a:r>
            <a:r>
              <a:rPr sz="2800" spc="-1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endParaRPr sz="2800">
              <a:latin typeface="Cambria"/>
              <a:cs typeface="Cambria"/>
            </a:endParaRPr>
          </a:p>
          <a:p>
            <a:pPr marL="88900">
              <a:lnSpc>
                <a:spcPts val="3190"/>
              </a:lnSpc>
              <a:spcBef>
                <a:spcPts val="295"/>
              </a:spcBef>
              <a:tabLst>
                <a:tab pos="499745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The</a:t>
            </a:r>
            <a:r>
              <a:rPr sz="2800" spc="13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90" dirty="0">
                <a:solidFill>
                  <a:srgbClr val="C8C2D1"/>
                </a:solidFill>
                <a:latin typeface="Cambria"/>
                <a:cs typeface="Cambria"/>
              </a:rPr>
              <a:t>maximum</a:t>
            </a:r>
            <a:r>
              <a:rPr sz="2800" spc="1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height</a:t>
            </a:r>
            <a:r>
              <a:rPr sz="2800" spc="12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C8C2D1"/>
                </a:solidFill>
                <a:latin typeface="Cambria"/>
                <a:cs typeface="Cambria"/>
              </a:rPr>
              <a:t>of</a:t>
            </a:r>
            <a:r>
              <a:rPr sz="2800" spc="1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a</a:t>
            </a:r>
            <a:r>
              <a:rPr sz="2800" spc="14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binary</a:t>
            </a:r>
            <a:r>
              <a:rPr sz="28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tree</a:t>
            </a:r>
            <a:r>
              <a:rPr sz="28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spc="50" dirty="0">
                <a:solidFill>
                  <a:srgbClr val="C8C2D1"/>
                </a:solidFill>
                <a:latin typeface="Cambria"/>
                <a:cs typeface="Cambria"/>
              </a:rPr>
              <a:t>with</a:t>
            </a:r>
            <a:r>
              <a:rPr sz="2800" spc="11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i="1" spc="-5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800">
              <a:latin typeface="Palatino Linotype"/>
              <a:cs typeface="Palatino Linotype"/>
            </a:endParaRPr>
          </a:p>
          <a:p>
            <a:pPr marL="499745">
              <a:lnSpc>
                <a:spcPts val="3190"/>
              </a:lnSpc>
            </a:pP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nodes</a:t>
            </a:r>
            <a:r>
              <a:rPr sz="2800" spc="140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C8C2D1"/>
                </a:solidFill>
                <a:latin typeface="Cambria"/>
                <a:cs typeface="Cambria"/>
              </a:rPr>
              <a:t>is</a:t>
            </a:r>
            <a:r>
              <a:rPr sz="2800" spc="155" dirty="0">
                <a:solidFill>
                  <a:srgbClr val="C8C2D1"/>
                </a:solidFill>
                <a:latin typeface="Cambria"/>
                <a:cs typeface="Cambria"/>
              </a:rPr>
              <a:t> </a:t>
            </a:r>
            <a:r>
              <a:rPr sz="2800" i="1" spc="-60" dirty="0">
                <a:solidFill>
                  <a:srgbClr val="C8C2D1"/>
                </a:solidFill>
                <a:latin typeface="Palatino Linotype"/>
                <a:cs typeface="Palatino Linotype"/>
              </a:rPr>
              <a:t>n</a:t>
            </a:r>
            <a:endParaRPr sz="2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345947"/>
            <a:ext cx="7379334" cy="5166360"/>
            <a:chOff x="609600" y="345947"/>
            <a:chExt cx="7379334" cy="5166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2936" y="345947"/>
              <a:ext cx="6595871" cy="12527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1228725"/>
              <a:ext cx="6934200" cy="428307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12140" y="5847079"/>
            <a:ext cx="50787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sz="1400" b="1" i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Arial"/>
                <a:cs typeface="Arial"/>
              </a:rPr>
              <a:t>10-32</a:t>
            </a:r>
            <a:r>
              <a:rPr sz="1400" b="1" i="1" spc="3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Counting</a:t>
            </a:r>
            <a:r>
              <a:rPr sz="14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nodes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binary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tree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height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i="1" spc="-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4038600"/>
            <a:ext cx="6965950" cy="1206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2592" y="344424"/>
            <a:ext cx="2956560" cy="125272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73100" y="1607566"/>
            <a:ext cx="733044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dirty="0"/>
              <a:t>In</a:t>
            </a:r>
            <a:r>
              <a:rPr spc="185" dirty="0"/>
              <a:t> </a:t>
            </a:r>
            <a:r>
              <a:rPr dirty="0"/>
              <a:t>the</a:t>
            </a:r>
            <a:r>
              <a:rPr spc="190" dirty="0"/>
              <a:t> </a:t>
            </a:r>
            <a:r>
              <a:rPr spc="70" dirty="0"/>
              <a:t>following</a:t>
            </a:r>
            <a:r>
              <a:rPr spc="204" dirty="0"/>
              <a:t> </a:t>
            </a:r>
            <a:r>
              <a:rPr dirty="0"/>
              <a:t>recursive</a:t>
            </a:r>
            <a:r>
              <a:rPr spc="180" dirty="0"/>
              <a:t> </a:t>
            </a:r>
            <a:r>
              <a:rPr dirty="0"/>
              <a:t>definition</a:t>
            </a:r>
            <a:r>
              <a:rPr spc="175" dirty="0"/>
              <a:t> </a:t>
            </a:r>
            <a:r>
              <a:rPr spc="55" dirty="0"/>
              <a:t>of</a:t>
            </a:r>
            <a:r>
              <a:rPr spc="204" dirty="0"/>
              <a:t> </a:t>
            </a:r>
            <a:r>
              <a:rPr spc="-25" dirty="0"/>
              <a:t>the </a:t>
            </a:r>
            <a:r>
              <a:rPr spc="90" dirty="0"/>
              <a:t>maximum</a:t>
            </a:r>
            <a:r>
              <a:rPr spc="190" dirty="0"/>
              <a:t> </a:t>
            </a:r>
            <a:r>
              <a:rPr dirty="0"/>
              <a:t>number</a:t>
            </a:r>
            <a:r>
              <a:rPr spc="165" dirty="0"/>
              <a:t> </a:t>
            </a:r>
            <a:r>
              <a:rPr spc="55" dirty="0"/>
              <a:t>of</a:t>
            </a:r>
            <a:r>
              <a:rPr spc="185" dirty="0"/>
              <a:t> </a:t>
            </a:r>
            <a:r>
              <a:rPr dirty="0"/>
              <a:t>nodes</a:t>
            </a:r>
            <a:r>
              <a:rPr spc="185" dirty="0"/>
              <a:t> </a:t>
            </a:r>
            <a:r>
              <a:rPr dirty="0"/>
              <a:t>based</a:t>
            </a:r>
            <a:r>
              <a:rPr spc="185" dirty="0"/>
              <a:t> </a:t>
            </a:r>
            <a:r>
              <a:rPr dirty="0"/>
              <a:t>on</a:t>
            </a:r>
            <a:r>
              <a:rPr spc="170" dirty="0"/>
              <a:t> </a:t>
            </a:r>
            <a:r>
              <a:rPr spc="-25" dirty="0"/>
              <a:t>the </a:t>
            </a:r>
            <a:r>
              <a:rPr dirty="0"/>
              <a:t>height</a:t>
            </a:r>
            <a:r>
              <a:rPr spc="160" dirty="0"/>
              <a:t> </a:t>
            </a:r>
            <a:r>
              <a:rPr spc="55" dirty="0"/>
              <a:t>of</a:t>
            </a:r>
            <a:r>
              <a:rPr spc="180" dirty="0"/>
              <a:t> </a:t>
            </a:r>
            <a:r>
              <a:rPr dirty="0"/>
              <a:t>a</a:t>
            </a:r>
            <a:r>
              <a:rPr spc="175" dirty="0"/>
              <a:t> </a:t>
            </a:r>
            <a:r>
              <a:rPr dirty="0"/>
              <a:t>binary</a:t>
            </a:r>
            <a:r>
              <a:rPr spc="175" dirty="0"/>
              <a:t> </a:t>
            </a:r>
            <a:r>
              <a:rPr dirty="0"/>
              <a:t>tree.</a:t>
            </a:r>
            <a:r>
              <a:rPr spc="180" dirty="0"/>
              <a:t> </a:t>
            </a:r>
            <a:r>
              <a:rPr dirty="0"/>
              <a:t>Replace</a:t>
            </a:r>
            <a:r>
              <a:rPr spc="160" dirty="0"/>
              <a:t> </a:t>
            </a:r>
            <a:r>
              <a:rPr dirty="0"/>
              <a:t>the</a:t>
            </a:r>
            <a:r>
              <a:rPr spc="175" dirty="0"/>
              <a:t> </a:t>
            </a:r>
            <a:r>
              <a:rPr spc="-10" dirty="0"/>
              <a:t>question </a:t>
            </a:r>
            <a:r>
              <a:rPr dirty="0"/>
              <a:t>mark</a:t>
            </a:r>
            <a:r>
              <a:rPr spc="135" dirty="0"/>
              <a:t> </a:t>
            </a:r>
            <a:r>
              <a:rPr spc="50" dirty="0"/>
              <a:t>with</a:t>
            </a:r>
            <a:r>
              <a:rPr spc="140" dirty="0"/>
              <a:t> </a:t>
            </a:r>
            <a:r>
              <a:rPr dirty="0"/>
              <a:t>the</a:t>
            </a:r>
            <a:r>
              <a:rPr spc="150" dirty="0"/>
              <a:t> </a:t>
            </a:r>
            <a:r>
              <a:rPr dirty="0"/>
              <a:t>proper</a:t>
            </a:r>
            <a:r>
              <a:rPr spc="140" dirty="0"/>
              <a:t> </a:t>
            </a:r>
            <a:r>
              <a:rPr spc="65" dirty="0"/>
              <a:t>value.</a:t>
            </a:r>
            <a:endParaRPr sz="18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5732" y="344424"/>
            <a:ext cx="6050280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07566"/>
            <a:ext cx="70662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60" dirty="0"/>
              <a:t>What</a:t>
            </a:r>
            <a:r>
              <a:rPr spc="150" dirty="0"/>
              <a:t> </a:t>
            </a:r>
            <a:r>
              <a:rPr dirty="0"/>
              <a:t>information</a:t>
            </a:r>
            <a:r>
              <a:rPr spc="125" dirty="0"/>
              <a:t> </a:t>
            </a:r>
            <a:r>
              <a:rPr dirty="0"/>
              <a:t>is</a:t>
            </a:r>
            <a:r>
              <a:rPr spc="155" dirty="0"/>
              <a:t> </a:t>
            </a:r>
            <a:r>
              <a:rPr dirty="0"/>
              <a:t>needed</a:t>
            </a:r>
            <a:r>
              <a:rPr spc="150" dirty="0"/>
              <a:t> </a:t>
            </a:r>
            <a:r>
              <a:rPr dirty="0"/>
              <a:t>to</a:t>
            </a:r>
            <a:r>
              <a:rPr spc="155" dirty="0"/>
              <a:t> </a:t>
            </a:r>
            <a:r>
              <a:rPr dirty="0"/>
              <a:t>represent</a:t>
            </a:r>
            <a:r>
              <a:rPr spc="125" dirty="0"/>
              <a:t> </a:t>
            </a:r>
            <a:r>
              <a:rPr spc="-50" dirty="0"/>
              <a:t>a </a:t>
            </a:r>
            <a:r>
              <a:rPr dirty="0"/>
              <a:t>binary</a:t>
            </a:r>
            <a:r>
              <a:rPr spc="229" dirty="0"/>
              <a:t> </a:t>
            </a:r>
            <a:r>
              <a:rPr spc="-10" dirty="0"/>
              <a:t>tree?</a:t>
            </a:r>
            <a:endParaRPr sz="18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2546730"/>
            <a:ext cx="42043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spc="60" dirty="0">
                <a:solidFill>
                  <a:srgbClr val="FFFFFF"/>
                </a:solidFill>
                <a:latin typeface="Cambria"/>
                <a:cs typeface="Cambria"/>
              </a:rPr>
              <a:t>What</a:t>
            </a:r>
            <a:r>
              <a:rPr sz="2800" spc="1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2800" spc="1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it</a:t>
            </a:r>
            <a:r>
              <a:rPr sz="2800" spc="1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composed</a:t>
            </a:r>
            <a:r>
              <a:rPr sz="2800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30" dirty="0">
                <a:solidFill>
                  <a:srgbClr val="FFFFFF"/>
                </a:solidFill>
                <a:latin typeface="Cambria"/>
                <a:cs typeface="Cambria"/>
              </a:rPr>
              <a:t>of?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5732" y="344424"/>
            <a:ext cx="6050280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07566"/>
            <a:ext cx="79248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dirty="0"/>
              <a:t>For</a:t>
            </a:r>
            <a:r>
              <a:rPr spc="120" dirty="0"/>
              <a:t> </a:t>
            </a:r>
            <a:r>
              <a:rPr dirty="0"/>
              <a:t>every</a:t>
            </a:r>
            <a:r>
              <a:rPr spc="120" dirty="0"/>
              <a:t> </a:t>
            </a:r>
            <a:r>
              <a:rPr dirty="0"/>
              <a:t>node</a:t>
            </a:r>
            <a:r>
              <a:rPr spc="120" dirty="0"/>
              <a:t> </a:t>
            </a:r>
            <a:r>
              <a:rPr dirty="0"/>
              <a:t>in</a:t>
            </a:r>
            <a:r>
              <a:rPr spc="114" dirty="0"/>
              <a:t> </a:t>
            </a:r>
            <a:r>
              <a:rPr dirty="0"/>
              <a:t>the</a:t>
            </a:r>
            <a:r>
              <a:rPr spc="114" dirty="0"/>
              <a:t> </a:t>
            </a:r>
            <a:r>
              <a:rPr dirty="0"/>
              <a:t>tree</a:t>
            </a:r>
            <a:r>
              <a:rPr spc="110" dirty="0"/>
              <a:t> </a:t>
            </a:r>
            <a:r>
              <a:rPr spc="50" dirty="0"/>
              <a:t>we</a:t>
            </a:r>
            <a:r>
              <a:rPr spc="130" dirty="0"/>
              <a:t> </a:t>
            </a:r>
            <a:r>
              <a:rPr spc="70" dirty="0"/>
              <a:t>should</a:t>
            </a:r>
            <a:r>
              <a:rPr spc="125" dirty="0"/>
              <a:t> </a:t>
            </a:r>
            <a:r>
              <a:rPr dirty="0"/>
              <a:t>keep</a:t>
            </a:r>
            <a:r>
              <a:rPr spc="120" dirty="0"/>
              <a:t> </a:t>
            </a:r>
            <a:r>
              <a:rPr spc="-10" dirty="0"/>
              <a:t>track </a:t>
            </a:r>
            <a:r>
              <a:rPr spc="-25" dirty="0"/>
              <a:t>of:</a:t>
            </a:r>
            <a:endParaRPr sz="18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2465958"/>
            <a:ext cx="7378700" cy="22764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744220" indent="-282575">
              <a:lnSpc>
                <a:spcPct val="100000"/>
              </a:lnSpc>
              <a:spcBef>
                <a:spcPts val="675"/>
              </a:spcBef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spc="50" dirty="0">
                <a:solidFill>
                  <a:srgbClr val="FFFFFF"/>
                </a:solidFill>
                <a:latin typeface="Cambria"/>
                <a:cs typeface="Cambria"/>
              </a:rPr>
              <a:t>Data</a:t>
            </a:r>
            <a:endParaRPr sz="2400">
              <a:latin typeface="Cambria"/>
              <a:cs typeface="Cambria"/>
            </a:endParaRPr>
          </a:p>
          <a:p>
            <a:pPr marL="744220" indent="-282575">
              <a:lnSpc>
                <a:spcPct val="100000"/>
              </a:lnSpc>
              <a:spcBef>
                <a:spcPts val="575"/>
              </a:spcBef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spc="50" dirty="0">
                <a:solidFill>
                  <a:srgbClr val="FFFFFF"/>
                </a:solidFill>
                <a:latin typeface="Cambria"/>
                <a:cs typeface="Cambria"/>
              </a:rPr>
              <a:t>Left</a:t>
            </a:r>
            <a:r>
              <a:rPr sz="2400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sub-</a:t>
            </a:r>
            <a:r>
              <a:rPr sz="2400" spc="-20" dirty="0">
                <a:solidFill>
                  <a:srgbClr val="FFFFFF"/>
                </a:solidFill>
                <a:latin typeface="Cambria"/>
                <a:cs typeface="Cambria"/>
              </a:rPr>
              <a:t>tree</a:t>
            </a:r>
            <a:endParaRPr sz="2400">
              <a:latin typeface="Cambria"/>
              <a:cs typeface="Cambria"/>
            </a:endParaRPr>
          </a:p>
          <a:p>
            <a:pPr marL="744220" indent="-282575">
              <a:lnSpc>
                <a:spcPct val="100000"/>
              </a:lnSpc>
              <a:spcBef>
                <a:spcPts val="580"/>
              </a:spcBef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spc="55" dirty="0">
                <a:solidFill>
                  <a:srgbClr val="FFFFFF"/>
                </a:solidFill>
                <a:latin typeface="Cambria"/>
                <a:cs typeface="Cambria"/>
              </a:rPr>
              <a:t>Right</a:t>
            </a:r>
            <a:r>
              <a:rPr sz="2400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sub-</a:t>
            </a:r>
            <a:r>
              <a:rPr sz="2400" spc="-20" dirty="0">
                <a:solidFill>
                  <a:srgbClr val="FFFFFF"/>
                </a:solidFill>
                <a:latin typeface="Cambria"/>
                <a:cs typeface="Cambria"/>
              </a:rPr>
              <a:t>tree</a:t>
            </a:r>
            <a:endParaRPr sz="2400">
              <a:latin typeface="Cambria"/>
              <a:cs typeface="Cambria"/>
            </a:endParaRPr>
          </a:p>
          <a:p>
            <a:pPr marL="424180" marR="5080" indent="-412115">
              <a:lnSpc>
                <a:spcPct val="100000"/>
              </a:lnSpc>
              <a:spcBef>
                <a:spcPts val="630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Write</a:t>
            </a:r>
            <a:r>
              <a:rPr sz="28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sz="28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215" dirty="0">
                <a:solidFill>
                  <a:srgbClr val="FFFFFF"/>
                </a:solidFill>
                <a:latin typeface="Cambria"/>
                <a:cs typeface="Cambria"/>
              </a:rPr>
              <a:t>C++</a:t>
            </a:r>
            <a:r>
              <a:rPr sz="280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structure</a:t>
            </a:r>
            <a:r>
              <a:rPr sz="2800" spc="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sz="28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65" dirty="0">
                <a:solidFill>
                  <a:srgbClr val="FFFFFF"/>
                </a:solidFill>
                <a:latin typeface="Cambria"/>
                <a:cs typeface="Cambria"/>
              </a:rPr>
              <a:t>could</a:t>
            </a:r>
            <a:r>
              <a:rPr sz="28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represent</a:t>
            </a:r>
            <a:r>
              <a:rPr sz="28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Cambria"/>
                <a:cs typeface="Cambria"/>
              </a:rPr>
              <a:t>a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binary</a:t>
            </a:r>
            <a:r>
              <a:rPr sz="28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tree</a:t>
            </a:r>
            <a:r>
              <a:rPr sz="28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mbria"/>
                <a:cs typeface="Cambria"/>
              </a:rPr>
              <a:t>node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5732" y="344424"/>
            <a:ext cx="6050280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733118"/>
            <a:ext cx="742124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000" dirty="0"/>
              <a:t>Some</a:t>
            </a:r>
            <a:r>
              <a:rPr sz="2000" spc="204" dirty="0"/>
              <a:t> </a:t>
            </a:r>
            <a:r>
              <a:rPr sz="2000" dirty="0"/>
              <a:t>array-based</a:t>
            </a:r>
            <a:r>
              <a:rPr sz="2000" spc="175" dirty="0"/>
              <a:t> </a:t>
            </a:r>
            <a:r>
              <a:rPr sz="2000" dirty="0"/>
              <a:t>representations</a:t>
            </a:r>
            <a:r>
              <a:rPr sz="2000" spc="155" dirty="0"/>
              <a:t> </a:t>
            </a:r>
            <a:r>
              <a:rPr sz="2000" dirty="0"/>
              <a:t>for</a:t>
            </a:r>
            <a:r>
              <a:rPr sz="2000" spc="210" dirty="0"/>
              <a:t> </a:t>
            </a:r>
            <a:r>
              <a:rPr sz="2000" spc="-10" dirty="0"/>
              <a:t>binary </a:t>
            </a:r>
            <a:r>
              <a:rPr sz="2000" dirty="0"/>
              <a:t>trees</a:t>
            </a:r>
            <a:r>
              <a:rPr sz="2000" spc="110" dirty="0"/>
              <a:t> </a:t>
            </a:r>
            <a:r>
              <a:rPr sz="2000" dirty="0"/>
              <a:t>exists.</a:t>
            </a:r>
            <a:r>
              <a:rPr sz="2000" spc="125" dirty="0"/>
              <a:t> </a:t>
            </a:r>
            <a:r>
              <a:rPr sz="2000" dirty="0"/>
              <a:t>can</a:t>
            </a:r>
            <a:r>
              <a:rPr sz="2000" spc="105" dirty="0"/>
              <a:t> </a:t>
            </a:r>
            <a:r>
              <a:rPr sz="2000" spc="100" dirty="0"/>
              <a:t>you</a:t>
            </a:r>
            <a:r>
              <a:rPr sz="2000" spc="120" dirty="0"/>
              <a:t> </a:t>
            </a:r>
            <a:r>
              <a:rPr sz="2000" dirty="0"/>
              <a:t>think</a:t>
            </a:r>
            <a:r>
              <a:rPr sz="2000" spc="114" dirty="0"/>
              <a:t> </a:t>
            </a:r>
            <a:r>
              <a:rPr sz="2000" spc="55" dirty="0"/>
              <a:t>of</a:t>
            </a:r>
            <a:r>
              <a:rPr sz="2000" spc="125" dirty="0"/>
              <a:t> </a:t>
            </a:r>
            <a:r>
              <a:rPr sz="2000" spc="50" dirty="0"/>
              <a:t>any?</a:t>
            </a:r>
            <a:endParaRPr sz="2000" dirty="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9927" y="344424"/>
            <a:ext cx="5963412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4790043"/>
            <a:ext cx="6554867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000" dirty="0"/>
              <a:t>Tree</a:t>
            </a:r>
            <a:r>
              <a:rPr sz="2000" spc="105" dirty="0"/>
              <a:t> </a:t>
            </a:r>
            <a:r>
              <a:rPr sz="2000" dirty="0"/>
              <a:t>traversal</a:t>
            </a:r>
            <a:r>
              <a:rPr sz="2000" spc="85" dirty="0"/>
              <a:t> </a:t>
            </a:r>
            <a:r>
              <a:rPr sz="2000" dirty="0"/>
              <a:t>requires</a:t>
            </a:r>
            <a:r>
              <a:rPr sz="2000" spc="85" dirty="0"/>
              <a:t> </a:t>
            </a:r>
            <a:r>
              <a:rPr sz="2000" dirty="0"/>
              <a:t>that</a:t>
            </a:r>
            <a:r>
              <a:rPr sz="2000" spc="114" dirty="0"/>
              <a:t> </a:t>
            </a:r>
            <a:r>
              <a:rPr sz="2000" dirty="0"/>
              <a:t>each</a:t>
            </a:r>
            <a:r>
              <a:rPr sz="2000" spc="110" dirty="0"/>
              <a:t> </a:t>
            </a:r>
            <a:r>
              <a:rPr sz="2000" dirty="0"/>
              <a:t>node</a:t>
            </a:r>
            <a:r>
              <a:rPr sz="2000" spc="114" dirty="0"/>
              <a:t> </a:t>
            </a:r>
            <a:r>
              <a:rPr sz="2000" spc="55" dirty="0"/>
              <a:t>of</a:t>
            </a:r>
            <a:r>
              <a:rPr sz="2000" spc="110" dirty="0"/>
              <a:t> </a:t>
            </a:r>
            <a:r>
              <a:rPr sz="2000" spc="-25" dirty="0"/>
              <a:t>the </a:t>
            </a:r>
            <a:r>
              <a:rPr sz="2000" dirty="0"/>
              <a:t>tree</a:t>
            </a:r>
            <a:r>
              <a:rPr sz="2000" spc="55" dirty="0"/>
              <a:t> </a:t>
            </a:r>
            <a:r>
              <a:rPr sz="2000" dirty="0"/>
              <a:t>gets</a:t>
            </a:r>
            <a:r>
              <a:rPr sz="2000" spc="70" dirty="0"/>
              <a:t> </a:t>
            </a:r>
            <a:r>
              <a:rPr sz="2000" spc="55" dirty="0"/>
              <a:t>examined</a:t>
            </a:r>
            <a:r>
              <a:rPr sz="2000" spc="65" dirty="0"/>
              <a:t> </a:t>
            </a:r>
            <a:r>
              <a:rPr sz="2000" dirty="0"/>
              <a:t>(</a:t>
            </a:r>
            <a:r>
              <a:rPr sz="2000" dirty="0" smtClean="0"/>
              <a:t>process</a:t>
            </a:r>
            <a:r>
              <a:rPr sz="2000" spc="60" dirty="0" smtClean="0"/>
              <a:t> </a:t>
            </a:r>
            <a:r>
              <a:rPr sz="2000" dirty="0"/>
              <a:t>or</a:t>
            </a:r>
            <a:r>
              <a:rPr sz="2000" spc="65" dirty="0"/>
              <a:t> </a:t>
            </a:r>
            <a:r>
              <a:rPr sz="2000" dirty="0"/>
              <a:t>visit)</a:t>
            </a:r>
            <a:r>
              <a:rPr sz="2000" spc="80" dirty="0"/>
              <a:t> </a:t>
            </a:r>
            <a:r>
              <a:rPr sz="2000" dirty="0"/>
              <a:t>once</a:t>
            </a:r>
            <a:r>
              <a:rPr sz="2000" spc="50" dirty="0"/>
              <a:t> </a:t>
            </a:r>
            <a:r>
              <a:rPr sz="2000" spc="-25" dirty="0"/>
              <a:t>in </a:t>
            </a:r>
            <a:r>
              <a:rPr sz="2000" dirty="0"/>
              <a:t>a</a:t>
            </a:r>
            <a:r>
              <a:rPr sz="2000" spc="114" dirty="0"/>
              <a:t> </a:t>
            </a:r>
            <a:r>
              <a:rPr sz="2000" dirty="0"/>
              <a:t>pre-</a:t>
            </a:r>
            <a:r>
              <a:rPr sz="2000" spc="60" dirty="0"/>
              <a:t>defined</a:t>
            </a:r>
            <a:r>
              <a:rPr sz="2000" spc="114" dirty="0"/>
              <a:t> </a:t>
            </a:r>
            <a:r>
              <a:rPr sz="2000" spc="-10" dirty="0"/>
              <a:t>sequence.</a:t>
            </a:r>
            <a:endParaRPr sz="2000" dirty="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idx="1"/>
          </p:nvPr>
        </p:nvSpPr>
        <p:spPr>
          <a:xfrm>
            <a:off x="533400" y="1688189"/>
            <a:ext cx="6554867" cy="1458091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pc="70" dirty="0"/>
              <a:t>Two</a:t>
            </a:r>
            <a:r>
              <a:rPr spc="220" dirty="0"/>
              <a:t> </a:t>
            </a:r>
            <a:r>
              <a:rPr dirty="0"/>
              <a:t>general</a:t>
            </a:r>
            <a:r>
              <a:rPr spc="195" dirty="0"/>
              <a:t> </a:t>
            </a:r>
            <a:r>
              <a:rPr dirty="0"/>
              <a:t>approaches</a:t>
            </a:r>
            <a:r>
              <a:rPr spc="210" dirty="0"/>
              <a:t> </a:t>
            </a:r>
            <a:r>
              <a:rPr spc="-20" dirty="0"/>
              <a:t>are:</a:t>
            </a:r>
            <a:endParaRPr sz="1800" dirty="0">
              <a:latin typeface="Segoe UI Symbol"/>
              <a:cs typeface="Segoe UI Symbol"/>
            </a:endParaRPr>
          </a:p>
          <a:p>
            <a:pPr marL="744220" indent="-282575">
              <a:lnSpc>
                <a:spcPct val="100000"/>
              </a:lnSpc>
              <a:spcBef>
                <a:spcPts val="620"/>
              </a:spcBef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spc="70" dirty="0"/>
              <a:t>Depth </a:t>
            </a:r>
            <a:r>
              <a:rPr sz="2400" dirty="0"/>
              <a:t>first</a:t>
            </a:r>
            <a:r>
              <a:rPr sz="2400" spc="80" dirty="0"/>
              <a:t> </a:t>
            </a:r>
            <a:r>
              <a:rPr sz="2400" dirty="0"/>
              <a:t>search</a:t>
            </a:r>
            <a:r>
              <a:rPr sz="2400" spc="70" dirty="0"/>
              <a:t> </a:t>
            </a:r>
            <a:r>
              <a:rPr sz="2400" spc="-10" dirty="0"/>
              <a:t>(DFS)</a:t>
            </a:r>
            <a:endParaRPr sz="2400" dirty="0"/>
          </a:p>
          <a:p>
            <a:pPr marL="744220" indent="-282575">
              <a:lnSpc>
                <a:spcPct val="100000"/>
              </a:lnSpc>
              <a:spcBef>
                <a:spcPts val="575"/>
              </a:spcBef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dirty="0"/>
              <a:t>Breadth</a:t>
            </a:r>
            <a:r>
              <a:rPr sz="2400" spc="100" dirty="0"/>
              <a:t> </a:t>
            </a:r>
            <a:r>
              <a:rPr sz="2400" dirty="0"/>
              <a:t>first</a:t>
            </a:r>
            <a:r>
              <a:rPr sz="2400" spc="105" dirty="0"/>
              <a:t> </a:t>
            </a:r>
            <a:r>
              <a:rPr sz="2400" dirty="0"/>
              <a:t>search</a:t>
            </a:r>
            <a:r>
              <a:rPr sz="2400" spc="100" dirty="0"/>
              <a:t> </a:t>
            </a:r>
            <a:r>
              <a:rPr sz="2400" spc="-10" dirty="0"/>
              <a:t>(BFS)</a:t>
            </a:r>
            <a:endParaRPr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8155" y="344424"/>
            <a:ext cx="6885432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40785"/>
            <a:ext cx="7310120" cy="8124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000" dirty="0"/>
              <a:t>Process</a:t>
            </a:r>
            <a:r>
              <a:rPr sz="2000" spc="130" dirty="0"/>
              <a:t> </a:t>
            </a:r>
            <a:r>
              <a:rPr sz="2000" dirty="0"/>
              <a:t>all</a:t>
            </a:r>
            <a:r>
              <a:rPr sz="2000" spc="155" dirty="0"/>
              <a:t> </a:t>
            </a:r>
            <a:r>
              <a:rPr sz="2000" dirty="0"/>
              <a:t>the</a:t>
            </a:r>
            <a:r>
              <a:rPr sz="2000" spc="140" dirty="0"/>
              <a:t> </a:t>
            </a:r>
            <a:r>
              <a:rPr sz="2000" dirty="0"/>
              <a:t>descendents</a:t>
            </a:r>
            <a:r>
              <a:rPr sz="2000" spc="145" dirty="0"/>
              <a:t> </a:t>
            </a:r>
            <a:r>
              <a:rPr sz="2000" dirty="0"/>
              <a:t>of</a:t>
            </a:r>
            <a:r>
              <a:rPr sz="2000" spc="145" dirty="0"/>
              <a:t> </a:t>
            </a:r>
            <a:r>
              <a:rPr sz="2000" dirty="0"/>
              <a:t>a</a:t>
            </a:r>
            <a:r>
              <a:rPr sz="2000" spc="140" dirty="0"/>
              <a:t> </a:t>
            </a:r>
            <a:r>
              <a:rPr sz="2000" spc="60" dirty="0"/>
              <a:t>child</a:t>
            </a:r>
            <a:r>
              <a:rPr sz="2000" spc="145" dirty="0"/>
              <a:t> </a:t>
            </a:r>
            <a:r>
              <a:rPr sz="2000" spc="-10" dirty="0"/>
              <a:t>before </a:t>
            </a:r>
            <a:r>
              <a:rPr sz="2000" spc="85" dirty="0"/>
              <a:t>going</a:t>
            </a:r>
            <a:r>
              <a:rPr sz="2000" spc="100" dirty="0"/>
              <a:t> </a:t>
            </a:r>
            <a:r>
              <a:rPr sz="2000" dirty="0"/>
              <a:t>to</a:t>
            </a:r>
            <a:r>
              <a:rPr sz="2000" spc="90" dirty="0"/>
              <a:t> </a:t>
            </a:r>
            <a:r>
              <a:rPr sz="2000" dirty="0"/>
              <a:t>the</a:t>
            </a:r>
            <a:r>
              <a:rPr sz="2000" spc="95" dirty="0"/>
              <a:t> </a:t>
            </a:r>
            <a:r>
              <a:rPr sz="2000" dirty="0"/>
              <a:t>next</a:t>
            </a:r>
            <a:r>
              <a:rPr sz="2000" spc="100" dirty="0"/>
              <a:t> </a:t>
            </a:r>
            <a:r>
              <a:rPr sz="2000" spc="50" dirty="0"/>
              <a:t>child</a:t>
            </a:r>
            <a:r>
              <a:rPr spc="50" dirty="0"/>
              <a:t>.</a:t>
            </a:r>
            <a:endParaRPr sz="1800" dirty="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2546730"/>
            <a:ext cx="7704455" cy="2200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There</a:t>
            </a:r>
            <a:r>
              <a:rPr sz="2800" spc="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sz="28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three</a:t>
            </a:r>
            <a:r>
              <a:rPr sz="28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tasks</a:t>
            </a:r>
            <a:r>
              <a:rPr sz="28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sz="280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sz="28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performed</a:t>
            </a:r>
            <a:r>
              <a:rPr sz="280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45" dirty="0">
                <a:solidFill>
                  <a:srgbClr val="FFFFFF"/>
                </a:solidFill>
                <a:latin typeface="Cambria"/>
                <a:cs typeface="Cambria"/>
              </a:rPr>
              <a:t>when 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traversing:</a:t>
            </a:r>
            <a:endParaRPr sz="2800" dirty="0">
              <a:latin typeface="Cambria"/>
              <a:cs typeface="Cambria"/>
            </a:endParaRPr>
          </a:p>
          <a:p>
            <a:pPr marL="744220" indent="-282575">
              <a:lnSpc>
                <a:spcPct val="100000"/>
              </a:lnSpc>
              <a:spcBef>
                <a:spcPts val="620"/>
              </a:spcBef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spc="55" dirty="0">
                <a:solidFill>
                  <a:srgbClr val="FFFFFF"/>
                </a:solidFill>
                <a:latin typeface="Cambria"/>
                <a:cs typeface="Cambria"/>
              </a:rPr>
              <a:t>Visit</a:t>
            </a:r>
            <a:r>
              <a:rPr sz="2400" spc="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mbria"/>
                <a:cs typeface="Cambria"/>
              </a:rPr>
              <a:t>(V)</a:t>
            </a:r>
            <a:endParaRPr sz="2400" dirty="0">
              <a:latin typeface="Cambria"/>
              <a:cs typeface="Cambria"/>
            </a:endParaRPr>
          </a:p>
          <a:p>
            <a:pPr marL="744220" indent="-282575">
              <a:lnSpc>
                <a:spcPct val="100000"/>
              </a:lnSpc>
              <a:spcBef>
                <a:spcPts val="575"/>
              </a:spcBef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Traverse</a:t>
            </a:r>
            <a:r>
              <a:rPr sz="2400" spc="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Cambria"/>
                <a:cs typeface="Cambria"/>
              </a:rPr>
              <a:t>Left</a:t>
            </a:r>
            <a:r>
              <a:rPr sz="240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mbria"/>
                <a:cs typeface="Cambria"/>
              </a:rPr>
              <a:t>(L)</a:t>
            </a:r>
            <a:endParaRPr sz="2400" dirty="0">
              <a:latin typeface="Cambria"/>
              <a:cs typeface="Cambria"/>
            </a:endParaRPr>
          </a:p>
          <a:p>
            <a:pPr marL="744220" indent="-282575">
              <a:lnSpc>
                <a:spcPct val="100000"/>
              </a:lnSpc>
              <a:spcBef>
                <a:spcPts val="575"/>
              </a:spcBef>
              <a:buSzPct val="79166"/>
              <a:buFont typeface="Segoe UI Symbol"/>
              <a:buChar char="◾"/>
              <a:tabLst>
                <a:tab pos="744220" algn="l"/>
                <a:tab pos="744855" algn="l"/>
              </a:tabLst>
            </a:pPr>
            <a:r>
              <a:rPr sz="2400" dirty="0">
                <a:solidFill>
                  <a:srgbClr val="FFFFFF"/>
                </a:solidFill>
                <a:latin typeface="Cambria"/>
                <a:cs typeface="Cambria"/>
              </a:rPr>
              <a:t>Traverse</a:t>
            </a:r>
            <a:r>
              <a:rPr sz="2400" spc="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Cambria"/>
                <a:cs typeface="Cambria"/>
              </a:rPr>
              <a:t>Right</a:t>
            </a:r>
            <a:r>
              <a:rPr sz="240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mbria"/>
                <a:cs typeface="Cambria"/>
              </a:rPr>
              <a:t>(R)</a:t>
            </a:r>
            <a:endParaRPr sz="24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394715"/>
            <a:ext cx="8421624" cy="11338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3100" y="1521610"/>
            <a:ext cx="4575175" cy="15621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Preorder</a:t>
            </a:r>
            <a:r>
              <a:rPr sz="28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traversal</a:t>
            </a:r>
            <a:r>
              <a:rPr sz="280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Cambria"/>
                <a:cs typeface="Cambria"/>
              </a:rPr>
              <a:t>(VLR)</a:t>
            </a: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Inorder</a:t>
            </a:r>
            <a:r>
              <a:rPr sz="280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Traversal</a:t>
            </a:r>
            <a:r>
              <a:rPr sz="2800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Cambria"/>
                <a:cs typeface="Cambria"/>
              </a:rPr>
              <a:t>(LVR)</a:t>
            </a: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Postorder</a:t>
            </a:r>
            <a:r>
              <a:rPr sz="2800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Traversal</a:t>
            </a:r>
            <a:r>
              <a:rPr sz="2800" spc="1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Cambria"/>
                <a:cs typeface="Cambria"/>
              </a:rPr>
              <a:t>(LRV)</a:t>
            </a:r>
            <a:endParaRPr sz="28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687" y="3505136"/>
            <a:ext cx="7961249" cy="260515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3125" y="3048000"/>
            <a:ext cx="4232275" cy="2743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2723" y="344424"/>
            <a:ext cx="5416296" cy="12527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3100" y="1521610"/>
            <a:ext cx="4168775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780415" indent="-412115">
              <a:lnSpc>
                <a:spcPct val="1201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Preorder</a:t>
            </a:r>
            <a:r>
              <a:rPr sz="2800" spc="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(node*</a:t>
            </a:r>
            <a:r>
              <a:rPr sz="2800" spc="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mbria"/>
                <a:cs typeface="Cambria"/>
              </a:rPr>
              <a:t>root)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if(root</a:t>
            </a:r>
            <a:r>
              <a:rPr sz="2800" spc="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Cambria"/>
                <a:cs typeface="Cambria"/>
              </a:rPr>
              <a:t>!=</a:t>
            </a:r>
            <a:r>
              <a:rPr sz="2800" spc="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170" dirty="0">
                <a:solidFill>
                  <a:srgbClr val="FFFFFF"/>
                </a:solidFill>
                <a:latin typeface="Cambria"/>
                <a:cs typeface="Cambria"/>
              </a:rPr>
              <a:t>NULL)</a:t>
            </a:r>
            <a:endParaRPr sz="2800" dirty="0">
              <a:latin typeface="Cambria"/>
              <a:cs typeface="Cambria"/>
            </a:endParaRPr>
          </a:p>
          <a:p>
            <a:pPr marL="789940" marR="5080">
              <a:lnSpc>
                <a:spcPct val="120000"/>
              </a:lnSpc>
            </a:pP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visit(root-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&gt;data) </a:t>
            </a:r>
            <a:r>
              <a:rPr sz="2800" spc="-20" dirty="0">
                <a:solidFill>
                  <a:srgbClr val="FFFFFF"/>
                </a:solidFill>
                <a:latin typeface="Cambria"/>
                <a:cs typeface="Cambria"/>
              </a:rPr>
              <a:t>Preorder(root-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&gt;left) </a:t>
            </a:r>
            <a:r>
              <a:rPr sz="2800" spc="-20" dirty="0">
                <a:solidFill>
                  <a:srgbClr val="FFFFFF"/>
                </a:solidFill>
                <a:latin typeface="Cambria"/>
                <a:cs typeface="Cambria"/>
              </a:rPr>
              <a:t>Preorder(root-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&gt;right)</a:t>
            </a:r>
            <a:endParaRPr sz="28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2667000"/>
            <a:ext cx="4040124" cy="2362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1700" y="344424"/>
            <a:ext cx="5038344" cy="12527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3100" y="1521610"/>
            <a:ext cx="4056379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865505" indent="-412115">
              <a:lnSpc>
                <a:spcPct val="1201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Inorder</a:t>
            </a:r>
            <a:r>
              <a:rPr sz="28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(node*</a:t>
            </a:r>
            <a:r>
              <a:rPr sz="28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mbria"/>
                <a:cs typeface="Cambria"/>
              </a:rPr>
              <a:t>root)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if(root</a:t>
            </a:r>
            <a:r>
              <a:rPr sz="2800" spc="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Cambria"/>
                <a:cs typeface="Cambria"/>
              </a:rPr>
              <a:t>!=</a:t>
            </a:r>
            <a:r>
              <a:rPr sz="2800" spc="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170" dirty="0">
                <a:solidFill>
                  <a:srgbClr val="FFFFFF"/>
                </a:solidFill>
                <a:latin typeface="Cambria"/>
                <a:cs typeface="Cambria"/>
              </a:rPr>
              <a:t>NULL)</a:t>
            </a:r>
            <a:endParaRPr sz="2800">
              <a:latin typeface="Cambria"/>
              <a:cs typeface="Cambria"/>
            </a:endParaRPr>
          </a:p>
          <a:p>
            <a:pPr marL="789940" marR="5080">
              <a:lnSpc>
                <a:spcPct val="120000"/>
              </a:lnSpc>
            </a:pP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Inorder</a:t>
            </a:r>
            <a:r>
              <a:rPr sz="2800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Cambria"/>
                <a:cs typeface="Cambria"/>
              </a:rPr>
              <a:t>(root-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&gt;left)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visit(root-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&gt;data)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Inorder</a:t>
            </a:r>
            <a:r>
              <a:rPr sz="2800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Cambria"/>
                <a:cs typeface="Cambria"/>
              </a:rPr>
              <a:t>(root-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&gt;right)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600" y="3124200"/>
            <a:ext cx="4149725" cy="2286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9467" y="344424"/>
            <a:ext cx="5702808" cy="12527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3100" y="1521610"/>
            <a:ext cx="4171950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marR="632460" indent="-412115" algn="just">
              <a:lnSpc>
                <a:spcPct val="1201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Postorder</a:t>
            </a:r>
            <a:r>
              <a:rPr sz="280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(node*</a:t>
            </a:r>
            <a:r>
              <a:rPr sz="28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mbria"/>
                <a:cs typeface="Cambria"/>
              </a:rPr>
              <a:t>root)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if(root</a:t>
            </a:r>
            <a:r>
              <a:rPr sz="2800" spc="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Cambria"/>
                <a:cs typeface="Cambria"/>
              </a:rPr>
              <a:t>!=</a:t>
            </a:r>
            <a:r>
              <a:rPr sz="2800" spc="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170" dirty="0">
                <a:solidFill>
                  <a:srgbClr val="FFFFFF"/>
                </a:solidFill>
                <a:latin typeface="Cambria"/>
                <a:cs typeface="Cambria"/>
              </a:rPr>
              <a:t>NULL)</a:t>
            </a:r>
            <a:endParaRPr sz="2800">
              <a:latin typeface="Cambria"/>
              <a:cs typeface="Cambria"/>
            </a:endParaRPr>
          </a:p>
          <a:p>
            <a:pPr marL="789940" marR="5080" algn="just">
              <a:lnSpc>
                <a:spcPct val="120000"/>
              </a:lnSpc>
            </a:pP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Postorder</a:t>
            </a:r>
            <a:r>
              <a:rPr sz="2800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Cambria"/>
                <a:cs typeface="Cambria"/>
              </a:rPr>
              <a:t>(root-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&gt;left)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Postorder</a:t>
            </a:r>
            <a:r>
              <a:rPr sz="2800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Cambria"/>
                <a:cs typeface="Cambria"/>
              </a:rPr>
              <a:t>(root-</a:t>
            </a:r>
            <a:r>
              <a:rPr sz="2800" spc="50" dirty="0">
                <a:solidFill>
                  <a:srgbClr val="FFFFFF"/>
                </a:solidFill>
                <a:latin typeface="Cambria"/>
                <a:cs typeface="Cambria"/>
              </a:rPr>
              <a:t>&gt;righ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visit(root-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&gt;data)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2791" y="344424"/>
            <a:ext cx="7377683" cy="1252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1673646"/>
            <a:ext cx="500062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000" spc="60" dirty="0"/>
              <a:t>Visit</a:t>
            </a:r>
            <a:r>
              <a:rPr sz="2000" spc="170" dirty="0"/>
              <a:t> </a:t>
            </a:r>
            <a:r>
              <a:rPr sz="2000" dirty="0"/>
              <a:t>each</a:t>
            </a:r>
            <a:r>
              <a:rPr sz="2000" spc="175" dirty="0"/>
              <a:t> </a:t>
            </a:r>
            <a:r>
              <a:rPr sz="2000" dirty="0"/>
              <a:t>node</a:t>
            </a:r>
            <a:r>
              <a:rPr sz="2000" spc="175" dirty="0"/>
              <a:t> </a:t>
            </a:r>
            <a:r>
              <a:rPr sz="2000" dirty="0"/>
              <a:t>level</a:t>
            </a:r>
            <a:r>
              <a:rPr sz="2000" spc="145" dirty="0"/>
              <a:t> </a:t>
            </a:r>
            <a:r>
              <a:rPr sz="2000" spc="70" dirty="0"/>
              <a:t>by</a:t>
            </a:r>
            <a:r>
              <a:rPr sz="2000" spc="190" dirty="0"/>
              <a:t> </a:t>
            </a:r>
            <a:r>
              <a:rPr sz="2000" spc="-10" dirty="0"/>
              <a:t>level</a:t>
            </a:r>
            <a:endParaRPr sz="2000" dirty="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2119706"/>
            <a:ext cx="56642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180" algn="l"/>
              </a:tabLst>
            </a:pPr>
            <a:r>
              <a:rPr sz="1800" spc="10" dirty="0">
                <a:solidFill>
                  <a:srgbClr val="F8F8F8"/>
                </a:solidFill>
                <a:latin typeface="Segoe UI Symbol"/>
                <a:cs typeface="Segoe UI Symbol"/>
              </a:rPr>
              <a:t>▣</a:t>
            </a:r>
            <a:r>
              <a:rPr sz="1800" dirty="0">
                <a:solidFill>
                  <a:srgbClr val="F8F8F8"/>
                </a:solidFill>
                <a:latin typeface="Segoe UI Symbol"/>
                <a:cs typeface="Segoe UI Symbol"/>
              </a:rPr>
              <a:t>	</a:t>
            </a:r>
            <a:r>
              <a:rPr sz="2800" spc="60" dirty="0">
                <a:solidFill>
                  <a:srgbClr val="FFFFFF"/>
                </a:solidFill>
                <a:latin typeface="Cambria"/>
                <a:cs typeface="Cambria"/>
              </a:rPr>
              <a:t>What</a:t>
            </a:r>
            <a:r>
              <a:rPr sz="28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data</a:t>
            </a:r>
            <a:r>
              <a:rPr sz="28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structure</a:t>
            </a:r>
            <a:r>
              <a:rPr sz="2800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can</a:t>
            </a:r>
            <a:r>
              <a:rPr sz="2800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be</a:t>
            </a:r>
            <a:r>
              <a:rPr sz="28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40" dirty="0">
                <a:solidFill>
                  <a:srgbClr val="FFFFFF"/>
                </a:solidFill>
                <a:latin typeface="Cambria"/>
                <a:cs typeface="Cambria"/>
              </a:rPr>
              <a:t>used?</a:t>
            </a:r>
            <a:endParaRPr sz="28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2025" y="4038600"/>
            <a:ext cx="4295775" cy="1981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7255" y="344424"/>
            <a:ext cx="6048756" cy="12527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3100" y="1521610"/>
            <a:ext cx="4819015" cy="361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4180" marR="972185" indent="-412115">
              <a:lnSpc>
                <a:spcPct val="120000"/>
              </a:lnSpc>
              <a:spcBef>
                <a:spcPts val="100"/>
              </a:spcBef>
            </a:pPr>
            <a:r>
              <a:rPr sz="2800" spc="55" dirty="0">
                <a:solidFill>
                  <a:srgbClr val="FFFFFF"/>
                </a:solidFill>
                <a:latin typeface="Cambria"/>
                <a:cs typeface="Cambria"/>
              </a:rPr>
              <a:t>Level-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order</a:t>
            </a:r>
            <a:r>
              <a:rPr sz="2800" spc="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(node*</a:t>
            </a:r>
            <a:r>
              <a:rPr sz="2800" spc="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root)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queue</a:t>
            </a:r>
            <a:r>
              <a:rPr sz="2800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315" dirty="0">
                <a:solidFill>
                  <a:srgbClr val="FFFFFF"/>
                </a:solidFill>
                <a:latin typeface="Cambria"/>
                <a:cs typeface="Cambria"/>
              </a:rPr>
              <a:t>Q 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Enqueue(root)</a:t>
            </a:r>
            <a:endParaRPr sz="2800">
              <a:latin typeface="Cambria"/>
              <a:cs typeface="Cambria"/>
            </a:endParaRPr>
          </a:p>
          <a:p>
            <a:pPr marL="789940" marR="5080" indent="-365760">
              <a:lnSpc>
                <a:spcPct val="120000"/>
              </a:lnSpc>
            </a:pP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while(</a:t>
            </a:r>
            <a:r>
              <a:rPr sz="2800" spc="1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365" dirty="0">
                <a:solidFill>
                  <a:srgbClr val="FFFFFF"/>
                </a:solidFill>
                <a:latin typeface="Cambria"/>
                <a:cs typeface="Cambria"/>
              </a:rPr>
              <a:t>Q</a:t>
            </a:r>
            <a:r>
              <a:rPr sz="2800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2800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not</a:t>
            </a:r>
            <a:r>
              <a:rPr sz="2800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empty)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enqueue(children</a:t>
            </a:r>
            <a:r>
              <a:rPr sz="2800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800" spc="2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root) dequeue(head)</a:t>
            </a:r>
            <a:r>
              <a:rPr sz="2800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FFFFFF"/>
                </a:solidFill>
                <a:latin typeface="Cambria"/>
                <a:cs typeface="Cambria"/>
              </a:rPr>
              <a:t>visit(head-</a:t>
            </a:r>
            <a:r>
              <a:rPr sz="2800" spc="-10" dirty="0">
                <a:solidFill>
                  <a:srgbClr val="FFFFFF"/>
                </a:solidFill>
                <a:latin typeface="Cambria"/>
                <a:cs typeface="Cambria"/>
              </a:rPr>
              <a:t>&gt;data)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0455" y="0"/>
            <a:ext cx="8148955" cy="5939155"/>
            <a:chOff x="600455" y="0"/>
            <a:chExt cx="8148955" cy="5939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7750" y="1828736"/>
              <a:ext cx="4508500" cy="41101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455" y="0"/>
              <a:ext cx="8148828" cy="19964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</TotalTime>
  <Words>578</Words>
  <Application>Microsoft Office PowerPoint</Application>
  <PresentationFormat>On-screen Show (4:3)</PresentationFormat>
  <Paragraphs>149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Arial</vt:lpstr>
      <vt:lpstr>Cambria</vt:lpstr>
      <vt:lpstr>Century Gothic</vt:lpstr>
      <vt:lpstr>Palatino Linotype</vt:lpstr>
      <vt:lpstr>Segoe UI Symbol</vt:lpstr>
      <vt:lpstr>Symbol</vt:lpstr>
      <vt:lpstr>Times New Roman</vt:lpstr>
      <vt:lpstr>Wingdings</vt:lpstr>
      <vt:lpstr>Wingdings 3</vt:lpstr>
      <vt:lpstr>Wisp</vt:lpstr>
      <vt:lpstr>PowerPoint Presentation</vt:lpstr>
      <vt:lpstr>▣ Chapter 10. Data Abstraction &amp; Problem Solving with C++, Fifth Edition. by Frank M. Carrano</vt:lpstr>
      <vt:lpstr>▣ Trees are composed of nodes and edges</vt:lpstr>
      <vt:lpstr>PowerPoint Presentation</vt:lpstr>
      <vt:lpstr>▣ General tree</vt:lpstr>
      <vt:lpstr>▣ Parent of node n</vt:lpstr>
      <vt:lpstr>▣ Leaf</vt:lpstr>
      <vt:lpstr>▣ A binary tree is a set T of nodes such that either</vt:lpstr>
      <vt:lpstr>PowerPoint Presentation</vt:lpstr>
      <vt:lpstr>PowerPoint Presentation</vt:lpstr>
      <vt:lpstr>▣ A binary search tree</vt:lpstr>
      <vt:lpstr>PowerPoint Presentation</vt:lpstr>
      <vt:lpstr>▣ Height of a tree</vt:lpstr>
      <vt:lpstr>▣ Level of a node n in a tree T</vt:lpstr>
      <vt:lpstr>▣ A recursive definition of height</vt:lpstr>
      <vt:lpstr>▣ A binary tree of height h is full if</vt:lpstr>
      <vt:lpstr>▣ A binary tree of height h is complete if</vt:lpstr>
      <vt:lpstr>PowerPoint Presentation</vt:lpstr>
      <vt:lpstr>Another definition: ▣ A binary tree of height h is complete if</vt:lpstr>
      <vt:lpstr>PowerPoint Presentation</vt:lpstr>
      <vt:lpstr>▣ The balance factor of a binary tree is the difference in height between it left and right sub-trees.</vt:lpstr>
      <vt:lpstr>PowerPoint Presentation</vt:lpstr>
      <vt:lpstr>▣ General: Operations that</vt:lpstr>
      <vt:lpstr>▣ Value-oriented ADTs: Operations that</vt:lpstr>
      <vt:lpstr>PowerPoint Presentation</vt:lpstr>
      <vt:lpstr>PowerPoint Presentation</vt:lpstr>
      <vt:lpstr>PowerPoint Presentation</vt:lpstr>
      <vt:lpstr>▣ In the following recursive definition of the maximum number of nodes based on the height of a binary tree. Replace the question mark with the proper value.</vt:lpstr>
      <vt:lpstr>▣ What information is needed to represent a binary tree?</vt:lpstr>
      <vt:lpstr>▣ For every node in the tree we should keep track of:</vt:lpstr>
      <vt:lpstr>▣ Some array-based representations for binary trees exists. can you think of any?</vt:lpstr>
      <vt:lpstr>▣ Tree traversal requires that each node of the tree gets examined (process or visit) once in a pre-defined sequence.</vt:lpstr>
      <vt:lpstr>▣ Process all the descendents of a child before going to the next child.</vt:lpstr>
      <vt:lpstr>PowerPoint Presentation</vt:lpstr>
      <vt:lpstr>PowerPoint Presentation</vt:lpstr>
      <vt:lpstr>PowerPoint Presentation</vt:lpstr>
      <vt:lpstr>PowerPoint Presentation</vt:lpstr>
      <vt:lpstr>▣ Visit each node level by level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hp</cp:lastModifiedBy>
  <cp:revision>3</cp:revision>
  <dcterms:created xsi:type="dcterms:W3CDTF">2022-07-23T08:17:21Z</dcterms:created>
  <dcterms:modified xsi:type="dcterms:W3CDTF">2022-07-25T06:52:43Z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2013-11-05T00:00:00Z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2022-07-23T00:00:00Z</vt:filetime>
  </property>
</Properties>
</file>